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4.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1" r:id="rId6"/>
    <p:sldId id="260" r:id="rId7"/>
    <p:sldId id="264" r:id="rId8"/>
    <p:sldId id="262"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61420" autoAdjust="0"/>
  </p:normalViewPr>
  <p:slideViewPr>
    <p:cSldViewPr snapToGrid="0">
      <p:cViewPr varScale="1">
        <p:scale>
          <a:sx n="66" d="100"/>
          <a:sy n="66" d="100"/>
        </p:scale>
        <p:origin x="231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1F685E-4523-4176-9D6C-94CCE52E5EA0}" type="datetimeFigureOut">
              <a:rPr lang="en-US" smtClean="0"/>
              <a:t>8/5/22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CDC520-29F6-42BD-BFD0-1E656668D267}" type="slidenum">
              <a:rPr lang="en-US" smtClean="0"/>
              <a:t>‹#›</a:t>
            </a:fld>
            <a:endParaRPr lang="en-US"/>
          </a:p>
        </p:txBody>
      </p:sp>
    </p:spTree>
    <p:extLst>
      <p:ext uri="{BB962C8B-B14F-4D97-AF65-F5344CB8AC3E}">
        <p14:creationId xmlns:p14="http://schemas.microsoft.com/office/powerpoint/2010/main" val="2188963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CDC520-29F6-42BD-BFD0-1E656668D267}" type="slidenum">
              <a:rPr lang="en-US" smtClean="0"/>
              <a:t>1</a:t>
            </a:fld>
            <a:endParaRPr lang="en-US"/>
          </a:p>
        </p:txBody>
      </p:sp>
    </p:spTree>
    <p:extLst>
      <p:ext uri="{BB962C8B-B14F-4D97-AF65-F5344CB8AC3E}">
        <p14:creationId xmlns:p14="http://schemas.microsoft.com/office/powerpoint/2010/main" val="2672287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Tranexamic acid or TXA has also been shown to decrease mortality in trauma patients with massive hemorrhage. So is there a role in GI bleeding. The HALT-IT trial looked at the effects of high dose 24hr infusion of TXA on mortality in acute GI bleeding. It was an international multicenter randomized placebo controlled trial. The loading dose of 1gm of TXA over 10minutes followed by maintenance dose of 3gm in 24hrs. The placebo group received the equivalent dosing of normal saline. There was no difference in the primary outcome of 5 day mortality, in death due to bleeding or in rebleeding. </a:t>
            </a:r>
          </a:p>
        </p:txBody>
      </p:sp>
      <p:sp>
        <p:nvSpPr>
          <p:cNvPr id="4" name="Slide Number Placeholder 3"/>
          <p:cNvSpPr>
            <a:spLocks noGrp="1"/>
          </p:cNvSpPr>
          <p:nvPr>
            <p:ph type="sldNum" sz="quarter" idx="5"/>
          </p:nvPr>
        </p:nvSpPr>
        <p:spPr/>
        <p:txBody>
          <a:bodyPr/>
          <a:lstStyle/>
          <a:p>
            <a:fld id="{06CDC520-29F6-42BD-BFD0-1E656668D267}" type="slidenum">
              <a:rPr lang="en-US" smtClean="0"/>
              <a:t>11</a:t>
            </a:fld>
            <a:endParaRPr lang="en-US"/>
          </a:p>
        </p:txBody>
      </p:sp>
    </p:spTree>
    <p:extLst>
      <p:ext uri="{BB962C8B-B14F-4D97-AF65-F5344CB8AC3E}">
        <p14:creationId xmlns:p14="http://schemas.microsoft.com/office/powerpoint/2010/main" val="1258161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Teg or </a:t>
            </a:r>
            <a:r>
              <a:rPr lang="en-US" dirty="0" err="1"/>
              <a:t>thromboelastography</a:t>
            </a:r>
            <a:r>
              <a:rPr lang="en-US" dirty="0"/>
              <a:t> can also be very helpful in guiding transfusions in acute </a:t>
            </a:r>
            <a:r>
              <a:rPr lang="en-US" dirty="0" err="1"/>
              <a:t>gi</a:t>
            </a:r>
            <a:r>
              <a:rPr lang="en-US" dirty="0"/>
              <a:t> bleeding, especially </a:t>
            </a:r>
            <a:r>
              <a:rPr lang="en-US" dirty="0" err="1"/>
              <a:t>cirrhotics</a:t>
            </a:r>
            <a:r>
              <a:rPr lang="en-US" dirty="0"/>
              <a:t>. One study actually sowed hypercoagulability state in </a:t>
            </a:r>
            <a:r>
              <a:rPr lang="en-US" dirty="0" err="1"/>
              <a:t>cirrhotics</a:t>
            </a:r>
            <a:r>
              <a:rPr lang="en-US" dirty="0"/>
              <a:t> as a result of elevated factor 8 levels and depressed protein C from decreased hepatic biosynthesis and possibly consumption. Cirrhosis is considered a rebalanced hemostasis state. Primary hemostasis with formation of platelet plugs is also considered defective in patients with cirrhosis due to qualitative platelet dysfunction and thrombocytopenia. To counteract this von Willebrand factor is increased in cirrhosis to increase the stickiness of platelets. On top of this </a:t>
            </a:r>
            <a:r>
              <a:rPr lang="en-US" dirty="0" err="1"/>
              <a:t>adamts</a:t>
            </a:r>
            <a:r>
              <a:rPr lang="en-US" dirty="0"/>
              <a:t> 13 that is normally derived from the liver to cleave von Willebrand factor is decreased allowing for higher degree of platelet aggregation.  TEG records the assembly of a clot in whole blood providing an assessment of overall hemostasis. </a:t>
            </a:r>
          </a:p>
        </p:txBody>
      </p:sp>
      <p:sp>
        <p:nvSpPr>
          <p:cNvPr id="4" name="Slide Number Placeholder 3"/>
          <p:cNvSpPr>
            <a:spLocks noGrp="1"/>
          </p:cNvSpPr>
          <p:nvPr>
            <p:ph type="sldNum" sz="quarter" idx="5"/>
          </p:nvPr>
        </p:nvSpPr>
        <p:spPr/>
        <p:txBody>
          <a:bodyPr/>
          <a:lstStyle/>
          <a:p>
            <a:fld id="{06CDC520-29F6-42BD-BFD0-1E656668D267}" type="slidenum">
              <a:rPr lang="en-US" smtClean="0"/>
              <a:t>12</a:t>
            </a:fld>
            <a:endParaRPr lang="en-US"/>
          </a:p>
        </p:txBody>
      </p:sp>
    </p:spTree>
    <p:extLst>
      <p:ext uri="{BB962C8B-B14F-4D97-AF65-F5344CB8AC3E}">
        <p14:creationId xmlns:p14="http://schemas.microsoft.com/office/powerpoint/2010/main" val="735891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 or reaction time represents the time in minutes at the beginning of clot formation to the initial fibrin formation. Kinetic or K time describes the time in minutes to reach clot firmness. The alpha angle corresponds to the kinetics of clot formation, </a:t>
            </a:r>
            <a:r>
              <a:rPr lang="en-US" dirty="0" err="1"/>
              <a:t>ie</a:t>
            </a:r>
            <a:r>
              <a:rPr lang="en-US" dirty="0"/>
              <a:t> the rate of fibrin formation and crosslinking of platelets thus affected by fibrinogen and platelets. The maximum amplitude measures the maximum clot strength and dependent on platelet function and fibrinogen concentration. Clot lysis at 30minutes or lysis 30 reflects fibrinolysis. Obtaining a TEG takes approximately 30minutes to result but can easily define needed blood products in patients to help achieve hemostasis while also decreasing product administration. </a:t>
            </a:r>
          </a:p>
          <a:p>
            <a:r>
              <a:rPr lang="en-US" dirty="0"/>
              <a:t>One study looked at utilizing TEG in patients with advanced cirrhosis and significant coagulopathy defined as INR greater than 1.8 and or platelet count less than 50k with nonvariceal bleeding. The TEG group had only 26.5% of patients transfused with all 3 blood components compared to 87.2% in the conventional group. Failure to control bleeding, prevent rebleeds and mortality were similar between the groups. </a:t>
            </a:r>
          </a:p>
        </p:txBody>
      </p:sp>
      <p:sp>
        <p:nvSpPr>
          <p:cNvPr id="4" name="Slide Number Placeholder 3"/>
          <p:cNvSpPr>
            <a:spLocks noGrp="1"/>
          </p:cNvSpPr>
          <p:nvPr>
            <p:ph type="sldNum" sz="quarter" idx="5"/>
          </p:nvPr>
        </p:nvSpPr>
        <p:spPr/>
        <p:txBody>
          <a:bodyPr/>
          <a:lstStyle/>
          <a:p>
            <a:fld id="{06CDC520-29F6-42BD-BFD0-1E656668D267}" type="slidenum">
              <a:rPr lang="en-US" smtClean="0"/>
              <a:t>13</a:t>
            </a:fld>
            <a:endParaRPr lang="en-US"/>
          </a:p>
        </p:txBody>
      </p:sp>
    </p:spTree>
    <p:extLst>
      <p:ext uri="{BB962C8B-B14F-4D97-AF65-F5344CB8AC3E}">
        <p14:creationId xmlns:p14="http://schemas.microsoft.com/office/powerpoint/2010/main" val="15840048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Essentially all upper GI bleeds are treated for the most part equally until a cause is identified. The transfusion threshold remains a hemoglobin of 7 in most patients. Erythromycin can be given prior to endoscopy to reduce the need for repeat endoscopy and length of hospital stay. A proton pump inhibitor is recommended for all upper GI bleeding as the cause is initially unknown. One meta analysis study compared intermittent PPI dosing with continuous drip. There was no statistically significant difference in rebleeding at 7 days, mortality or hospital length of stay. Patients with cirrhosis should also be given octreotide infusion for possible variceal bleeding and started on ceftriaxone 1gm daily for SBP prophylaxis. </a:t>
            </a:r>
          </a:p>
        </p:txBody>
      </p:sp>
      <p:sp>
        <p:nvSpPr>
          <p:cNvPr id="4" name="Slide Number Placeholder 3"/>
          <p:cNvSpPr>
            <a:spLocks noGrp="1"/>
          </p:cNvSpPr>
          <p:nvPr>
            <p:ph type="sldNum" sz="quarter" idx="5"/>
          </p:nvPr>
        </p:nvSpPr>
        <p:spPr/>
        <p:txBody>
          <a:bodyPr/>
          <a:lstStyle/>
          <a:p>
            <a:fld id="{06CDC520-29F6-42BD-BFD0-1E656668D267}" type="slidenum">
              <a:rPr lang="en-US" smtClean="0"/>
              <a:t>14</a:t>
            </a:fld>
            <a:endParaRPr lang="en-US"/>
          </a:p>
        </p:txBody>
      </p:sp>
    </p:spTree>
    <p:extLst>
      <p:ext uri="{BB962C8B-B14F-4D97-AF65-F5344CB8AC3E}">
        <p14:creationId xmlns:p14="http://schemas.microsoft.com/office/powerpoint/2010/main" val="3031326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lot of discussion that is involved with learning about hemorrhagic shock. Transfusions are the mainstay for acute blood loss however vasopressors may be necessary to maintain a MAP great than 65. Vasopressors were not discussed in this lecture but in an emergency sometimes you start the first agent that is available. Knowing which blood products to order to reverse causes of bleeding from coagulopathies. Consider ordering a TEG to reduce blood product usage especially in patients with cirrhosis. </a:t>
            </a:r>
          </a:p>
        </p:txBody>
      </p:sp>
      <p:sp>
        <p:nvSpPr>
          <p:cNvPr id="4" name="Slide Number Placeholder 3"/>
          <p:cNvSpPr>
            <a:spLocks noGrp="1"/>
          </p:cNvSpPr>
          <p:nvPr>
            <p:ph type="sldNum" sz="quarter" idx="5"/>
          </p:nvPr>
        </p:nvSpPr>
        <p:spPr/>
        <p:txBody>
          <a:bodyPr/>
          <a:lstStyle/>
          <a:p>
            <a:fld id="{06CDC520-29F6-42BD-BFD0-1E656668D267}" type="slidenum">
              <a:rPr lang="en-US" smtClean="0"/>
              <a:t>15</a:t>
            </a:fld>
            <a:endParaRPr lang="en-US"/>
          </a:p>
        </p:txBody>
      </p:sp>
    </p:spTree>
    <p:extLst>
      <p:ext uri="{BB962C8B-B14F-4D97-AF65-F5344CB8AC3E}">
        <p14:creationId xmlns:p14="http://schemas.microsoft.com/office/powerpoint/2010/main" val="3037188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time. There is a lot of information to hemorrhage and hemorrhagic shock but hopefully you can incorporate some of what you learned to your every day management. </a:t>
            </a:r>
            <a:r>
              <a:rPr lang="en-US"/>
              <a:t>Thank you. </a:t>
            </a:r>
            <a:endParaRPr lang="en-US" dirty="0"/>
          </a:p>
        </p:txBody>
      </p:sp>
      <p:sp>
        <p:nvSpPr>
          <p:cNvPr id="4" name="Slide Number Placeholder 3"/>
          <p:cNvSpPr>
            <a:spLocks noGrp="1"/>
          </p:cNvSpPr>
          <p:nvPr>
            <p:ph type="sldNum" sz="quarter" idx="5"/>
          </p:nvPr>
        </p:nvSpPr>
        <p:spPr/>
        <p:txBody>
          <a:bodyPr/>
          <a:lstStyle/>
          <a:p>
            <a:fld id="{06CDC520-29F6-42BD-BFD0-1E656668D267}" type="slidenum">
              <a:rPr lang="en-US" smtClean="0"/>
              <a:t>16</a:t>
            </a:fld>
            <a:endParaRPr lang="en-US"/>
          </a:p>
        </p:txBody>
      </p:sp>
    </p:spTree>
    <p:extLst>
      <p:ext uri="{BB962C8B-B14F-4D97-AF65-F5344CB8AC3E}">
        <p14:creationId xmlns:p14="http://schemas.microsoft.com/office/powerpoint/2010/main" val="2154027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Hematemesis can be one of the most nerve stimulating situations that could happen with patients. One question becomes when should the patient be transferred to the ICU. First let’s consider what the possible cause for the patient could be. A good history could come in to play here. Asking if the patient is on any blood thinners or anticoagulation at baseline and for what reason. This is important because it can be complicated if it is for a mechanical valve. Has the patient been taking NSAIDs lately due to chronic or new onset pain. Do they take a daily aspirin. Do they drink any alcohol or do they have a history of cirrhosis. Having an idea for the cause can help guide management. If the patient is on any anticoagulation at baseline you are going to want to reverse the agent. Aspirin use can be mitigated with platelet infusion or even TXA. </a:t>
            </a:r>
          </a:p>
          <a:p>
            <a:endParaRPr lang="en-US" dirty="0"/>
          </a:p>
          <a:p>
            <a:r>
              <a:rPr lang="en-US" dirty="0"/>
              <a:t>Now look at the vital signs. Is the patient tachycardic but normotensive, still could mean massive bleeding. Extra care should be given for patients that appear stable but have orthostatic changes or syncope with standing. Shock index can also be used to risk stratify. An Index less than 0.8-1 is lower risk where an index greater than 0.8-1 is higher risk. </a:t>
            </a:r>
          </a:p>
        </p:txBody>
      </p:sp>
      <p:sp>
        <p:nvSpPr>
          <p:cNvPr id="4" name="Slide Number Placeholder 3"/>
          <p:cNvSpPr>
            <a:spLocks noGrp="1"/>
          </p:cNvSpPr>
          <p:nvPr>
            <p:ph type="sldNum" sz="quarter" idx="5"/>
          </p:nvPr>
        </p:nvSpPr>
        <p:spPr/>
        <p:txBody>
          <a:bodyPr/>
          <a:lstStyle/>
          <a:p>
            <a:fld id="{06CDC520-29F6-42BD-BFD0-1E656668D267}" type="slidenum">
              <a:rPr lang="en-US" smtClean="0"/>
              <a:t>3</a:t>
            </a:fld>
            <a:endParaRPr lang="en-US"/>
          </a:p>
        </p:txBody>
      </p:sp>
    </p:spTree>
    <p:extLst>
      <p:ext uri="{BB962C8B-B14F-4D97-AF65-F5344CB8AC3E}">
        <p14:creationId xmlns:p14="http://schemas.microsoft.com/office/powerpoint/2010/main" val="1953042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general ideas when evaluating a patient with a GIB. Don’t be fooled though because a very brisk upper GI bleed can have hematochezia, it just becomes less common. When evaluating patients keep in mind that hemoglobin lags behind in response to bleeding. A patient can have active hematemesis and normal hemoglobin due to the hours it may take for the hemoglobin to reflect. This is why vital signs and clinical presentation can be important. It is also good to know that a unit of blood should increase hemoglobin by 1g/dL. If the hemoglobin fails to respond appropriately then it implies there is still active bleeding. </a:t>
            </a:r>
          </a:p>
        </p:txBody>
      </p:sp>
      <p:sp>
        <p:nvSpPr>
          <p:cNvPr id="4" name="Slide Number Placeholder 3"/>
          <p:cNvSpPr>
            <a:spLocks noGrp="1"/>
          </p:cNvSpPr>
          <p:nvPr>
            <p:ph type="sldNum" sz="quarter" idx="5"/>
          </p:nvPr>
        </p:nvSpPr>
        <p:spPr/>
        <p:txBody>
          <a:bodyPr/>
          <a:lstStyle/>
          <a:p>
            <a:fld id="{06CDC520-29F6-42BD-BFD0-1E656668D267}" type="slidenum">
              <a:rPr lang="en-US" smtClean="0"/>
              <a:t>4</a:t>
            </a:fld>
            <a:endParaRPr lang="en-US"/>
          </a:p>
        </p:txBody>
      </p:sp>
    </p:spTree>
    <p:extLst>
      <p:ext uri="{BB962C8B-B14F-4D97-AF65-F5344CB8AC3E}">
        <p14:creationId xmlns:p14="http://schemas.microsoft.com/office/powerpoint/2010/main" val="3718295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first signs of bleeding make sure your basics are covered. You have the appropriate lab work ordered or already obtained. You will want serial hemoglobin to monitor the briskness of bleeding or response to blood products. PT INR will help guide fresh frozen plasma administration. Fibrinogen guides cryoprecipitate infusions. And adequate access is a must. Ideally 2 large bore (18 </a:t>
            </a:r>
            <a:r>
              <a:rPr lang="en-US" dirty="0" err="1"/>
              <a:t>guage</a:t>
            </a:r>
            <a:r>
              <a:rPr lang="en-US" dirty="0"/>
              <a:t> or greater) IVs for large volume transfusions. They have a large diameter and short length allowing the quickest method for infusions. </a:t>
            </a:r>
          </a:p>
        </p:txBody>
      </p:sp>
      <p:sp>
        <p:nvSpPr>
          <p:cNvPr id="4" name="Slide Number Placeholder 3"/>
          <p:cNvSpPr>
            <a:spLocks noGrp="1"/>
          </p:cNvSpPr>
          <p:nvPr>
            <p:ph type="sldNum" sz="quarter" idx="5"/>
          </p:nvPr>
        </p:nvSpPr>
        <p:spPr/>
        <p:txBody>
          <a:bodyPr/>
          <a:lstStyle/>
          <a:p>
            <a:fld id="{06CDC520-29F6-42BD-BFD0-1E656668D267}" type="slidenum">
              <a:rPr lang="en-US" smtClean="0"/>
              <a:t>5</a:t>
            </a:fld>
            <a:endParaRPr lang="en-US"/>
          </a:p>
        </p:txBody>
      </p:sp>
    </p:spTree>
    <p:extLst>
      <p:ext uri="{BB962C8B-B14F-4D97-AF65-F5344CB8AC3E}">
        <p14:creationId xmlns:p14="http://schemas.microsoft.com/office/powerpoint/2010/main" val="4041835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goal hemoglobin is typically greater than 7 unless you have active acute coronary syndrome then the goal is raised to 8 for better perfusion of coronary arteries. </a:t>
            </a:r>
          </a:p>
          <a:p>
            <a:r>
              <a:rPr lang="en-US" dirty="0"/>
              <a:t>It is also important to recognize the component of each blood products. Packed red blood cells are well just that, red blood cells. On average 1 unit should increase the hemoglobin by 1gram per </a:t>
            </a:r>
            <a:r>
              <a:rPr lang="en-US" dirty="0" err="1"/>
              <a:t>d/l</a:t>
            </a:r>
            <a:r>
              <a:rPr lang="en-US" dirty="0"/>
              <a:t> or the hematocrit by 3%. Fresh frozen plasma or FFP is unconcentrated source of clotting factors without platelets. </a:t>
            </a:r>
            <a:r>
              <a:rPr lang="en-US" dirty="0" err="1"/>
              <a:t>Cryoprecipitated</a:t>
            </a:r>
            <a:r>
              <a:rPr lang="en-US" dirty="0"/>
              <a:t> is the concentrated form of FFP with each concentrate containing about 80unites of factor 8 and von Willebrand factor and 250mg of fibrinogen. Platelets are concentrations of platelets derived from 4 to 5 units of whole blood and on average should increase the platelet count by 10k. Prothrombin complex concentration or PCC is made of clotting factors 2, 9, and 10 with possibly some factor 7. it is used as a reversal agent for warfarin and direct oral anticoagulants. PCC has several advantages over FFP I </a:t>
            </a:r>
            <a:r>
              <a:rPr lang="en-US" dirty="0" err="1"/>
              <a:t>nthat</a:t>
            </a:r>
            <a:r>
              <a:rPr lang="en-US" dirty="0"/>
              <a:t> the volume is  much less, has higher concentrations of clotting factors where 1 dose of PCC can equal 8 to 16 units of FFP. The preparation does contain heparin therefore can induce heparin induced thrombocytopenia and should be avoided in those with a history of it. It is contraindicated in DIC as it can be prothrombotic, stroke or MI in the last 3 moths and recent thrombotic events.  </a:t>
            </a:r>
          </a:p>
        </p:txBody>
      </p:sp>
      <p:sp>
        <p:nvSpPr>
          <p:cNvPr id="4" name="Slide Number Placeholder 3"/>
          <p:cNvSpPr>
            <a:spLocks noGrp="1"/>
          </p:cNvSpPr>
          <p:nvPr>
            <p:ph type="sldNum" sz="quarter" idx="5"/>
          </p:nvPr>
        </p:nvSpPr>
        <p:spPr/>
        <p:txBody>
          <a:bodyPr/>
          <a:lstStyle/>
          <a:p>
            <a:fld id="{06CDC520-29F6-42BD-BFD0-1E656668D267}" type="slidenum">
              <a:rPr lang="en-US" smtClean="0"/>
              <a:t>6</a:t>
            </a:fld>
            <a:endParaRPr lang="en-US"/>
          </a:p>
        </p:txBody>
      </p:sp>
    </p:spTree>
    <p:extLst>
      <p:ext uri="{BB962C8B-B14F-4D97-AF65-F5344CB8AC3E}">
        <p14:creationId xmlns:p14="http://schemas.microsoft.com/office/powerpoint/2010/main" val="3193298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randomized trial in 2013 evaluated patients with upper GIB to a restrictive strategy of a hemoglobin of 7 to a liberal strategy of a hemoglobin of 9. almost half of the patients in the restrictive group avoided transfusions as opposed to 14% in the liberal group. The restrictive group had a 45% relative risk reduction in all cause mortality at 45 days, shorter length of stay and fewer adverse events. This study argues for the continued restrictive strategy to transfusions for even patients with a </a:t>
            </a:r>
            <a:r>
              <a:rPr lang="en-US" dirty="0" err="1"/>
              <a:t>gi</a:t>
            </a:r>
            <a:r>
              <a:rPr lang="en-US" dirty="0"/>
              <a:t> bleed. </a:t>
            </a:r>
          </a:p>
        </p:txBody>
      </p:sp>
      <p:sp>
        <p:nvSpPr>
          <p:cNvPr id="4" name="Slide Number Placeholder 3"/>
          <p:cNvSpPr>
            <a:spLocks noGrp="1"/>
          </p:cNvSpPr>
          <p:nvPr>
            <p:ph type="sldNum" sz="quarter" idx="5"/>
          </p:nvPr>
        </p:nvSpPr>
        <p:spPr/>
        <p:txBody>
          <a:bodyPr/>
          <a:lstStyle/>
          <a:p>
            <a:fld id="{06CDC520-29F6-42BD-BFD0-1E656668D267}" type="slidenum">
              <a:rPr lang="en-US" smtClean="0"/>
              <a:t>7</a:t>
            </a:fld>
            <a:endParaRPr lang="en-US"/>
          </a:p>
        </p:txBody>
      </p:sp>
    </p:spTree>
    <p:extLst>
      <p:ext uri="{BB962C8B-B14F-4D97-AF65-F5344CB8AC3E}">
        <p14:creationId xmlns:p14="http://schemas.microsoft.com/office/powerpoint/2010/main" val="1969408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Hemorrhagic shock is acute blood loss causing systemic hypoperfusion. The acute blood loss leads to a decrease in cardiac output due to a decrease in stroke volume. This causes impaired tissue oxygenation and end organ dysfunction. The body attempts to compensate by increasing heart rate and causing peripheral vasoconstriction where the whole goal is to increase preload to the heart, increase stroke volume, </a:t>
            </a:r>
            <a:r>
              <a:rPr lang="en-US" dirty="0" err="1"/>
              <a:t>reperfuse</a:t>
            </a:r>
            <a:r>
              <a:rPr lang="en-US" dirty="0"/>
              <a:t> end organs. The down side to vasoconstriction is also decreasing perfusion to organs such as liver and kidneys producing AKI or elevated liver enzymes representing shock liver or ischemic hepatitis. </a:t>
            </a:r>
          </a:p>
        </p:txBody>
      </p:sp>
      <p:sp>
        <p:nvSpPr>
          <p:cNvPr id="4" name="Slide Number Placeholder 3"/>
          <p:cNvSpPr>
            <a:spLocks noGrp="1"/>
          </p:cNvSpPr>
          <p:nvPr>
            <p:ph type="sldNum" sz="quarter" idx="5"/>
          </p:nvPr>
        </p:nvSpPr>
        <p:spPr/>
        <p:txBody>
          <a:bodyPr/>
          <a:lstStyle/>
          <a:p>
            <a:fld id="{06CDC520-29F6-42BD-BFD0-1E656668D267}" type="slidenum">
              <a:rPr lang="en-US" smtClean="0"/>
              <a:t>8</a:t>
            </a:fld>
            <a:endParaRPr lang="en-US"/>
          </a:p>
        </p:txBody>
      </p:sp>
    </p:spTree>
    <p:extLst>
      <p:ext uri="{BB962C8B-B14F-4D97-AF65-F5344CB8AC3E}">
        <p14:creationId xmlns:p14="http://schemas.microsoft.com/office/powerpoint/2010/main" val="3663434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Management remains the same for all ICU patients. The ABCs, airway breathing circulation. The order just tends to vary. In this case the focus usually relies on circulation. At some point patients with hemorrhage may require a definitive airway as they may become confused from hypotension, may have such significant hematemesis that they can’t adequately protect their airway or may even need an airway to safely deliver interventions such as endoscopy. If an airway is needed it is prudent to have vasopressors ready to manage hypotension as most induction medications and that loss of increased work of breathing can worsen hypotension. </a:t>
            </a:r>
          </a:p>
          <a:p>
            <a:r>
              <a:rPr lang="en-US" dirty="0"/>
              <a:t>For circulation management it is essential to have adequate access. This includes having 2 large bore </a:t>
            </a:r>
            <a:r>
              <a:rPr lang="en-US" dirty="0" err="1"/>
              <a:t>Ivs</a:t>
            </a:r>
            <a:r>
              <a:rPr lang="en-US" dirty="0"/>
              <a:t> to allow the fastest route possible for infusions. Intraosseous route can also be used for those that do not have immediate access and this can be quickly achieved in an emergency situation, often faster than a central line. A central line will also be needed for vasopressor support and any other medications needed for stabilization. </a:t>
            </a:r>
          </a:p>
        </p:txBody>
      </p:sp>
      <p:sp>
        <p:nvSpPr>
          <p:cNvPr id="4" name="Slide Number Placeholder 3"/>
          <p:cNvSpPr>
            <a:spLocks noGrp="1"/>
          </p:cNvSpPr>
          <p:nvPr>
            <p:ph type="sldNum" sz="quarter" idx="5"/>
          </p:nvPr>
        </p:nvSpPr>
        <p:spPr/>
        <p:txBody>
          <a:bodyPr/>
          <a:lstStyle/>
          <a:p>
            <a:fld id="{06CDC520-29F6-42BD-BFD0-1E656668D267}" type="slidenum">
              <a:rPr lang="en-US" smtClean="0"/>
              <a:t>9</a:t>
            </a:fld>
            <a:endParaRPr lang="en-US"/>
          </a:p>
        </p:txBody>
      </p:sp>
    </p:spTree>
    <p:extLst>
      <p:ext uri="{BB962C8B-B14F-4D97-AF65-F5344CB8AC3E}">
        <p14:creationId xmlns:p14="http://schemas.microsoft.com/office/powerpoint/2010/main" val="521475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Massive transfusion has many different definitions but in general can be defined as 10 units of PRBCs in a 24hr period or greater than 4 units of blood in 1 hour with ongoing needs being </a:t>
            </a:r>
            <a:r>
              <a:rPr lang="en-US" dirty="0" err="1"/>
              <a:t>forseen</a:t>
            </a:r>
            <a:r>
              <a:rPr lang="en-US" dirty="0"/>
              <a:t>. Protocols are established in order to reduce the amount of products used and to best establish hemostasis in the patient. Research done on massive transfusion has focused on trauma patients however does get generalized to others including </a:t>
            </a:r>
            <a:r>
              <a:rPr lang="en-US" dirty="0" err="1"/>
              <a:t>gi</a:t>
            </a:r>
            <a:r>
              <a:rPr lang="en-US" dirty="0"/>
              <a:t> bleeding. A study in 2015 compared a ratio of 1:1:2 plasma platelets </a:t>
            </a:r>
            <a:r>
              <a:rPr lang="en-US" dirty="0" err="1"/>
              <a:t>prbc</a:t>
            </a:r>
            <a:r>
              <a:rPr lang="en-US" dirty="0"/>
              <a:t> to a ratio of 1:1:1. it was a randomized trial at multiple trauma centers. There was no significant difference in mortality at 24hours or 30 days. Exsanguination as the predominant cause of death within 24hrs was significantly decreased with the 1:1:1 ratio group and more patients achieved hemostasis. There was an increased use of plasma, platelets and red blood cells in the 1:1:1 </a:t>
            </a:r>
            <a:r>
              <a:rPr lang="en-US" dirty="0" err="1"/>
              <a:t>goup</a:t>
            </a:r>
            <a:r>
              <a:rPr lang="en-US" dirty="0"/>
              <a:t>. </a:t>
            </a:r>
          </a:p>
          <a:p>
            <a:r>
              <a:rPr lang="en-US" dirty="0"/>
              <a:t>When instituting massive transfusion it is necessary to know that it can cause citrate toxicity which can lead to hypocalcemia, hypomagnesemia and worsen acidosis. When there is hypotension that is not responding to fluid this can be due to hypocalcemia. </a:t>
            </a:r>
          </a:p>
        </p:txBody>
      </p:sp>
      <p:sp>
        <p:nvSpPr>
          <p:cNvPr id="4" name="Slide Number Placeholder 3"/>
          <p:cNvSpPr>
            <a:spLocks noGrp="1"/>
          </p:cNvSpPr>
          <p:nvPr>
            <p:ph type="sldNum" sz="quarter" idx="5"/>
          </p:nvPr>
        </p:nvSpPr>
        <p:spPr/>
        <p:txBody>
          <a:bodyPr/>
          <a:lstStyle/>
          <a:p>
            <a:fld id="{06CDC520-29F6-42BD-BFD0-1E656668D267}" type="slidenum">
              <a:rPr lang="en-US" smtClean="0"/>
              <a:t>10</a:t>
            </a:fld>
            <a:endParaRPr lang="en-US"/>
          </a:p>
        </p:txBody>
      </p:sp>
    </p:spTree>
    <p:extLst>
      <p:ext uri="{BB962C8B-B14F-4D97-AF65-F5344CB8AC3E}">
        <p14:creationId xmlns:p14="http://schemas.microsoft.com/office/powerpoint/2010/main" val="4046243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2469" name="Rectangle 5"/>
          <p:cNvSpPr>
            <a:spLocks noGrp="1" noChangeArrowheads="1"/>
          </p:cNvSpPr>
          <p:nvPr>
            <p:ph type="ctrTitle" sz="quarter"/>
          </p:nvPr>
        </p:nvSpPr>
        <p:spPr>
          <a:xfrm>
            <a:off x="914400" y="1981202"/>
            <a:ext cx="10363200" cy="1470025"/>
          </a:xfrm>
        </p:spPr>
        <p:txBody>
          <a:bodyPr/>
          <a:lstStyle>
            <a:lvl1pPr algn="ctr">
              <a:defRPr sz="4200" b="1">
                <a:latin typeface="Lato" panose="020F0502020204030203" pitchFamily="34" charset="0"/>
                <a:ea typeface="Lato" panose="020F0502020204030203" pitchFamily="34" charset="0"/>
                <a:cs typeface="Lato" panose="020F0502020204030203" pitchFamily="34" charset="0"/>
              </a:defRPr>
            </a:lvl1pPr>
          </a:lstStyle>
          <a:p>
            <a:pPr lvl="0"/>
            <a:r>
              <a:rPr lang="en-US" noProof="0"/>
              <a:t>Click to edit Master title style</a:t>
            </a:r>
            <a:endParaRPr lang="en-US" noProof="0" dirty="0"/>
          </a:p>
        </p:txBody>
      </p:sp>
      <p:sp>
        <p:nvSpPr>
          <p:cNvPr id="62470" name="Rectangle 6"/>
          <p:cNvSpPr>
            <a:spLocks noGrp="1" noChangeArrowheads="1"/>
          </p:cNvSpPr>
          <p:nvPr>
            <p:ph type="subTitle" sz="quarter" idx="1"/>
          </p:nvPr>
        </p:nvSpPr>
        <p:spPr>
          <a:xfrm>
            <a:off x="1828800" y="3733800"/>
            <a:ext cx="8534400" cy="1752600"/>
          </a:xfrm>
        </p:spPr>
        <p:txBody>
          <a:bodyPr/>
          <a:lstStyle>
            <a:lvl1pPr marL="0" indent="0" algn="ctr">
              <a:buFontTx/>
              <a:buNone/>
              <a:defRPr sz="3200">
                <a:latin typeface="Lato" panose="020F0502020204030203" pitchFamily="34" charset="0"/>
                <a:ea typeface="Lato" panose="020F0502020204030203" pitchFamily="34" charset="0"/>
                <a:cs typeface="Lato" panose="020F0502020204030203" pitchFamily="34" charset="0"/>
              </a:defRPr>
            </a:lvl1pPr>
          </a:lstStyle>
          <a:p>
            <a:pPr lvl="0"/>
            <a:r>
              <a:rPr lang="en-US" noProof="0"/>
              <a:t>Click to edit Master subtitle style</a:t>
            </a:r>
            <a:endParaRPr lang="en-US" noProof="0" dirty="0"/>
          </a:p>
        </p:txBody>
      </p:sp>
    </p:spTree>
    <p:extLst>
      <p:ext uri="{BB962C8B-B14F-4D97-AF65-F5344CB8AC3E}">
        <p14:creationId xmlns:p14="http://schemas.microsoft.com/office/powerpoint/2010/main" val="180424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8848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080" y="1371600"/>
            <a:ext cx="5384800" cy="4343400"/>
          </a:xfrm>
        </p:spPr>
        <p:txBody>
          <a:bodyPr/>
          <a:lstStyle>
            <a:lvl1pPr>
              <a:defRPr sz="2800"/>
            </a:lvl1pPr>
            <a:lvl2pPr>
              <a:defRPr sz="2400"/>
            </a:lvl2pPr>
            <a:lvl3pPr>
              <a:defRPr sz="2000"/>
            </a:lvl3pPr>
            <a:lvl4pPr>
              <a:defRPr sz="1800"/>
            </a:lvl4pPr>
            <a:lvl5pPr>
              <a:defRPr sz="16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371600"/>
            <a:ext cx="5384800" cy="4343400"/>
          </a:xfrm>
        </p:spPr>
        <p:txBody>
          <a:bodyPr/>
          <a:lstStyle>
            <a:lvl1pPr>
              <a:defRPr sz="2800"/>
            </a:lvl1pPr>
            <a:lvl2pPr>
              <a:defRPr sz="2400"/>
            </a:lvl2pPr>
            <a:lvl3pPr>
              <a:defRPr sz="2000"/>
            </a:lvl3pPr>
            <a:lvl4pPr>
              <a:defRPr sz="1800"/>
            </a:lvl4pPr>
            <a:lvl5pPr>
              <a:defRPr sz="16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62222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274320"/>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4008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40080" y="2174875"/>
            <a:ext cx="5386917" cy="3951288"/>
          </a:xfrm>
        </p:spPr>
        <p:txBody>
          <a:bodyPr/>
          <a:lstStyle>
            <a:lvl1pPr>
              <a:defRPr sz="2800"/>
            </a:lvl1pPr>
            <a:lvl2pPr>
              <a:defRPr sz="2400"/>
            </a:lvl2pPr>
            <a:lvl3pPr>
              <a:defRPr sz="2000"/>
            </a:lvl3pPr>
            <a:lvl4pPr>
              <a:defRPr sz="1800"/>
            </a:lvl4pPr>
            <a:lvl5pPr>
              <a:defRPr sz="1600"/>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8" name="Media Placeholder 7">
            <a:extLst>
              <a:ext uri="{FF2B5EF4-FFF2-40B4-BE49-F238E27FC236}">
                <a16:creationId xmlns:a16="http://schemas.microsoft.com/office/drawing/2014/main" id="{FF57F632-9B5D-4F8D-B386-20E66EB6BA15}"/>
              </a:ext>
            </a:extLst>
          </p:cNvPr>
          <p:cNvSpPr>
            <a:spLocks noGrp="1"/>
          </p:cNvSpPr>
          <p:nvPr>
            <p:ph type="media" sz="quarter" idx="10"/>
          </p:nvPr>
        </p:nvSpPr>
        <p:spPr>
          <a:xfrm>
            <a:off x="6217920" y="2194560"/>
            <a:ext cx="5385816" cy="3951288"/>
          </a:xfrm>
        </p:spPr>
        <p:txBody>
          <a:bodyPr/>
          <a:lstStyle/>
          <a:p>
            <a:r>
              <a:rPr lang="en-US"/>
              <a:t>Click icon to add media</a:t>
            </a:r>
          </a:p>
        </p:txBody>
      </p:sp>
    </p:spTree>
    <p:extLst>
      <p:ext uri="{BB962C8B-B14F-4D97-AF65-F5344CB8AC3E}">
        <p14:creationId xmlns:p14="http://schemas.microsoft.com/office/powerpoint/2010/main" val="309911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984185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a:t>Click icon to add picture</a:t>
            </a:r>
          </a:p>
        </p:txBody>
      </p:sp>
      <p:sp>
        <p:nvSpPr>
          <p:cNvPr id="4" name="Text Placeholder 3"/>
          <p:cNvSpPr>
            <a:spLocks noGrp="1"/>
          </p:cNvSpPr>
          <p:nvPr>
            <p:ph type="body" sz="half" idx="2"/>
          </p:nvPr>
        </p:nvSpPr>
        <p:spPr>
          <a:xfrm>
            <a:off x="2389717" y="5367339"/>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758961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84715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0"/>
            <a:ext cx="27432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0"/>
            <a:ext cx="80264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785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a:srcRect/>
          <a:stretch>
            <a:fillRect/>
          </a:stretch>
        </a:blipFill>
        <a:effectLst/>
      </p:bgPr>
    </p:bg>
    <p:spTree>
      <p:nvGrpSpPr>
        <p:cNvPr id="1" name=""/>
        <p:cNvGrpSpPr/>
        <p:nvPr/>
      </p:nvGrpSpPr>
      <p:grpSpPr>
        <a:xfrm>
          <a:off x="0" y="0"/>
          <a:ext cx="0" cy="0"/>
          <a:chOff x="0" y="0"/>
          <a:chExt cx="0" cy="0"/>
        </a:xfrm>
      </p:grpSpPr>
      <p:pic>
        <p:nvPicPr>
          <p:cNvPr id="1026" name="Picture 2" descr="Shape, rectangle&#10;&#10;Description automatically generated">
            <a:extLst>
              <a:ext uri="{FF2B5EF4-FFF2-40B4-BE49-F238E27FC236}">
                <a16:creationId xmlns:a16="http://schemas.microsoft.com/office/drawing/2014/main" id="{C46271DC-A76F-4785-939A-5F01EF820AE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id="{BFADC7A7-FD64-4E37-904F-BFB4CD626EB8}"/>
              </a:ext>
            </a:extLst>
          </p:cNvPr>
          <p:cNvSpPr>
            <a:spLocks noGrp="1" noChangeArrowheads="1"/>
          </p:cNvSpPr>
          <p:nvPr>
            <p:ph type="body" idx="1"/>
          </p:nvPr>
        </p:nvSpPr>
        <p:spPr bwMode="auto">
          <a:xfrm>
            <a:off x="640080" y="1371600"/>
            <a:ext cx="109728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1028" name="Rectangle 5">
            <a:extLst>
              <a:ext uri="{FF2B5EF4-FFF2-40B4-BE49-F238E27FC236}">
                <a16:creationId xmlns:a16="http://schemas.microsoft.com/office/drawing/2014/main" id="{D055AA9C-3EF4-40D1-A11B-1A4734D02BE6}"/>
              </a:ext>
            </a:extLst>
          </p:cNvPr>
          <p:cNvSpPr>
            <a:spLocks noGrp="1" noChangeArrowheads="1"/>
          </p:cNvSpPr>
          <p:nvPr>
            <p:ph type="title"/>
          </p:nvPr>
        </p:nvSpPr>
        <p:spPr bwMode="auto">
          <a:xfrm>
            <a:off x="640080" y="274319"/>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pic>
        <p:nvPicPr>
          <p:cNvPr id="3" name="Picture 2" descr="A picture containing text&#10;&#10;Description automatically generated">
            <a:extLst>
              <a:ext uri="{FF2B5EF4-FFF2-40B4-BE49-F238E27FC236}">
                <a16:creationId xmlns:a16="http://schemas.microsoft.com/office/drawing/2014/main" id="{76424A1A-2C5E-4ECD-A675-50C52CEA379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448800" y="5761992"/>
            <a:ext cx="2641600" cy="668017"/>
          </a:xfrm>
          <a:prstGeom prst="rect">
            <a:avLst/>
          </a:prstGeom>
        </p:spPr>
      </p:pic>
    </p:spTree>
    <p:extLst>
      <p:ext uri="{BB962C8B-B14F-4D97-AF65-F5344CB8AC3E}">
        <p14:creationId xmlns:p14="http://schemas.microsoft.com/office/powerpoint/2010/main" val="3839339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8" r:id="rId5"/>
    <p:sldLayoutId id="2147483669" r:id="rId6"/>
    <p:sldLayoutId id="2147483670" r:id="rId7"/>
    <p:sldLayoutId id="2147483671" r:id="rId8"/>
  </p:sldLayoutIdLst>
  <p:txStyles>
    <p:titleStyle>
      <a:lvl1pPr algn="l" rtl="0" eaLnBrk="1" fontAlgn="base" hangingPunct="1">
        <a:spcBef>
          <a:spcPct val="0"/>
        </a:spcBef>
        <a:spcAft>
          <a:spcPct val="0"/>
        </a:spcAft>
        <a:defRPr sz="4200">
          <a:solidFill>
            <a:schemeClr val="tx2"/>
          </a:solidFill>
          <a:latin typeface="Lato" panose="020F0502020204030203" pitchFamily="34" charset="0"/>
          <a:ea typeface="Lato" panose="020F0502020204030203" pitchFamily="34" charset="0"/>
          <a:cs typeface="Lato" panose="020F0502020204030203" pitchFamily="34" charset="0"/>
        </a:defRPr>
      </a:lvl1pPr>
      <a:lvl2pPr algn="l" rtl="0" eaLnBrk="1" fontAlgn="base" hangingPunct="1">
        <a:spcBef>
          <a:spcPct val="0"/>
        </a:spcBef>
        <a:spcAft>
          <a:spcPct val="0"/>
        </a:spcAft>
        <a:defRPr sz="5600">
          <a:solidFill>
            <a:schemeClr val="tx2"/>
          </a:solidFill>
          <a:latin typeface="Arial" charset="0"/>
        </a:defRPr>
      </a:lvl2pPr>
      <a:lvl3pPr algn="l" rtl="0" eaLnBrk="1" fontAlgn="base" hangingPunct="1">
        <a:spcBef>
          <a:spcPct val="0"/>
        </a:spcBef>
        <a:spcAft>
          <a:spcPct val="0"/>
        </a:spcAft>
        <a:defRPr sz="5600">
          <a:solidFill>
            <a:schemeClr val="tx2"/>
          </a:solidFill>
          <a:latin typeface="Arial" charset="0"/>
        </a:defRPr>
      </a:lvl3pPr>
      <a:lvl4pPr algn="l" rtl="0" eaLnBrk="1" fontAlgn="base" hangingPunct="1">
        <a:spcBef>
          <a:spcPct val="0"/>
        </a:spcBef>
        <a:spcAft>
          <a:spcPct val="0"/>
        </a:spcAft>
        <a:defRPr sz="5600">
          <a:solidFill>
            <a:schemeClr val="tx2"/>
          </a:solidFill>
          <a:latin typeface="Arial" charset="0"/>
        </a:defRPr>
      </a:lvl4pPr>
      <a:lvl5pPr algn="l" rtl="0" eaLnBrk="1" fontAlgn="base" hangingPunct="1">
        <a:spcBef>
          <a:spcPct val="0"/>
        </a:spcBef>
        <a:spcAft>
          <a:spcPct val="0"/>
        </a:spcAft>
        <a:defRPr sz="5600">
          <a:solidFill>
            <a:schemeClr val="tx2"/>
          </a:solidFill>
          <a:latin typeface="Arial" charset="0"/>
        </a:defRPr>
      </a:lvl5pPr>
      <a:lvl6pPr marL="609585" algn="l" rtl="0" eaLnBrk="1" fontAlgn="base" hangingPunct="1">
        <a:spcBef>
          <a:spcPct val="0"/>
        </a:spcBef>
        <a:spcAft>
          <a:spcPct val="0"/>
        </a:spcAft>
        <a:defRPr sz="5600">
          <a:solidFill>
            <a:schemeClr val="tx2"/>
          </a:solidFill>
          <a:latin typeface="Arial" charset="0"/>
        </a:defRPr>
      </a:lvl6pPr>
      <a:lvl7pPr marL="1219170" algn="l" rtl="0" eaLnBrk="1" fontAlgn="base" hangingPunct="1">
        <a:spcBef>
          <a:spcPct val="0"/>
        </a:spcBef>
        <a:spcAft>
          <a:spcPct val="0"/>
        </a:spcAft>
        <a:defRPr sz="5600">
          <a:solidFill>
            <a:schemeClr val="tx2"/>
          </a:solidFill>
          <a:latin typeface="Arial" charset="0"/>
        </a:defRPr>
      </a:lvl7pPr>
      <a:lvl8pPr marL="1828754" algn="l" rtl="0" eaLnBrk="1" fontAlgn="base" hangingPunct="1">
        <a:spcBef>
          <a:spcPct val="0"/>
        </a:spcBef>
        <a:spcAft>
          <a:spcPct val="0"/>
        </a:spcAft>
        <a:defRPr sz="5600">
          <a:solidFill>
            <a:schemeClr val="tx2"/>
          </a:solidFill>
          <a:latin typeface="Arial" charset="0"/>
        </a:defRPr>
      </a:lvl8pPr>
      <a:lvl9pPr marL="2438339" algn="l" rtl="0" eaLnBrk="1" fontAlgn="base" hangingPunct="1">
        <a:spcBef>
          <a:spcPct val="0"/>
        </a:spcBef>
        <a:spcAft>
          <a:spcPct val="0"/>
        </a:spcAft>
        <a:defRPr sz="5600">
          <a:solidFill>
            <a:schemeClr val="tx2"/>
          </a:solidFill>
          <a:latin typeface="Arial" charset="0"/>
        </a:defRPr>
      </a:lvl9pPr>
    </p:titleStyle>
    <p:bodyStyle>
      <a:lvl1pPr marL="457189" indent="-274320" algn="l" rtl="0" eaLnBrk="1" fontAlgn="base" hangingPunct="1">
        <a:spcBef>
          <a:spcPct val="20000"/>
        </a:spcBef>
        <a:spcAft>
          <a:spcPct val="0"/>
        </a:spcAft>
        <a:buClr>
          <a:srgbClr val="77B800"/>
        </a:buClr>
        <a:buFont typeface="Wingdings" panose="05000000000000000000" pitchFamily="2" charset="2"/>
        <a:buChar char="§"/>
        <a:defRPr sz="2800">
          <a:solidFill>
            <a:schemeClr val="tx1"/>
          </a:solidFill>
          <a:latin typeface="Lato" panose="020F0502020204030203" pitchFamily="34" charset="0"/>
          <a:ea typeface="Lato" panose="020F0502020204030203" pitchFamily="34" charset="0"/>
          <a:cs typeface="Lato" panose="020F0502020204030203" pitchFamily="34" charset="0"/>
        </a:defRPr>
      </a:lvl1pPr>
      <a:lvl2pPr marL="1097280" indent="-274320" algn="l" rtl="0" eaLnBrk="1" fontAlgn="base" hangingPunct="1">
        <a:spcBef>
          <a:spcPct val="20000"/>
        </a:spcBef>
        <a:spcAft>
          <a:spcPct val="0"/>
        </a:spcAft>
        <a:buClr>
          <a:srgbClr val="77B800"/>
        </a:buClr>
        <a:buFont typeface="Wingdings" panose="05000000000000000000" pitchFamily="2" charset="2"/>
        <a:buChar char="§"/>
        <a:defRPr sz="2400">
          <a:solidFill>
            <a:schemeClr val="tx1"/>
          </a:solidFill>
          <a:latin typeface="Lato" panose="020F0502020204030203" pitchFamily="34" charset="0"/>
          <a:ea typeface="Lato" panose="020F0502020204030203" pitchFamily="34" charset="0"/>
          <a:cs typeface="Lato" panose="020F0502020204030203" pitchFamily="34" charset="0"/>
        </a:defRPr>
      </a:lvl2pPr>
      <a:lvl3pPr marL="1463040" indent="-274320" algn="l" rtl="0" eaLnBrk="1" fontAlgn="base" hangingPunct="1">
        <a:spcBef>
          <a:spcPct val="20000"/>
        </a:spcBef>
        <a:spcAft>
          <a:spcPct val="0"/>
        </a:spcAft>
        <a:buClr>
          <a:srgbClr val="77B800"/>
        </a:buClr>
        <a:buFont typeface="Wingdings" panose="05000000000000000000" pitchFamily="2" charset="2"/>
        <a:buChar char="§"/>
        <a:defRPr sz="2000">
          <a:solidFill>
            <a:schemeClr val="tx1"/>
          </a:solidFill>
          <a:latin typeface="Lato" panose="020F0502020204030203" pitchFamily="34" charset="0"/>
          <a:ea typeface="Lato" panose="020F0502020204030203" pitchFamily="34" charset="0"/>
          <a:cs typeface="Lato" panose="020F0502020204030203" pitchFamily="34" charset="0"/>
        </a:defRPr>
      </a:lvl3pPr>
      <a:lvl4pPr marL="1828800" indent="-274320" algn="l" rtl="0" eaLnBrk="1" fontAlgn="base" hangingPunct="1">
        <a:spcBef>
          <a:spcPct val="20000"/>
        </a:spcBef>
        <a:spcAft>
          <a:spcPct val="0"/>
        </a:spcAft>
        <a:buClr>
          <a:srgbClr val="77B800"/>
        </a:buClr>
        <a:buFont typeface="Wingdings" panose="05000000000000000000" pitchFamily="2" charset="2"/>
        <a:buChar char="§"/>
        <a:defRPr sz="1800">
          <a:solidFill>
            <a:schemeClr val="tx1"/>
          </a:solidFill>
          <a:latin typeface="Lato" panose="020F0502020204030203" pitchFamily="34" charset="0"/>
          <a:ea typeface="Lato" panose="020F0502020204030203" pitchFamily="34" charset="0"/>
          <a:cs typeface="Lato" panose="020F0502020204030203" pitchFamily="34" charset="0"/>
        </a:defRPr>
      </a:lvl4pPr>
      <a:lvl5pPr marL="2194560" indent="-274320" algn="l" rtl="0" eaLnBrk="1" fontAlgn="base" hangingPunct="1">
        <a:spcBef>
          <a:spcPct val="20000"/>
        </a:spcBef>
        <a:spcAft>
          <a:spcPct val="0"/>
        </a:spcAft>
        <a:buClr>
          <a:srgbClr val="77B800"/>
        </a:buClr>
        <a:buFont typeface="Wingdings" panose="05000000000000000000" pitchFamily="2" charset="2"/>
        <a:buChar char="§"/>
        <a:defRPr sz="1600">
          <a:solidFill>
            <a:schemeClr val="tx1"/>
          </a:solidFill>
          <a:latin typeface="Lato" panose="020F0502020204030203" pitchFamily="34" charset="0"/>
          <a:ea typeface="Lato" panose="020F0502020204030203" pitchFamily="34" charset="0"/>
          <a:cs typeface="Lato" panose="020F0502020204030203" pitchFamily="34" charset="0"/>
        </a:defRPr>
      </a:lvl5pPr>
      <a:lvl6pPr marL="3352716" indent="-304792" algn="l" rtl="0" eaLnBrk="1" fontAlgn="base" hangingPunct="1">
        <a:spcBef>
          <a:spcPct val="20000"/>
        </a:spcBef>
        <a:spcAft>
          <a:spcPct val="0"/>
        </a:spcAft>
        <a:buClr>
          <a:schemeClr val="accent2"/>
        </a:buClr>
        <a:buChar char="•"/>
        <a:defRPr sz="2667">
          <a:solidFill>
            <a:schemeClr val="tx1"/>
          </a:solidFill>
          <a:latin typeface="+mn-lt"/>
        </a:defRPr>
      </a:lvl6pPr>
      <a:lvl7pPr marL="3962301" indent="-304792" algn="l" rtl="0" eaLnBrk="1" fontAlgn="base" hangingPunct="1">
        <a:spcBef>
          <a:spcPct val="20000"/>
        </a:spcBef>
        <a:spcAft>
          <a:spcPct val="0"/>
        </a:spcAft>
        <a:buClr>
          <a:schemeClr val="accent2"/>
        </a:buClr>
        <a:buChar char="•"/>
        <a:defRPr sz="2667">
          <a:solidFill>
            <a:schemeClr val="tx1"/>
          </a:solidFill>
          <a:latin typeface="+mn-lt"/>
        </a:defRPr>
      </a:lvl7pPr>
      <a:lvl8pPr marL="4571886" indent="-304792" algn="l" rtl="0" eaLnBrk="1" fontAlgn="base" hangingPunct="1">
        <a:spcBef>
          <a:spcPct val="20000"/>
        </a:spcBef>
        <a:spcAft>
          <a:spcPct val="0"/>
        </a:spcAft>
        <a:buClr>
          <a:schemeClr val="accent2"/>
        </a:buClr>
        <a:buChar char="•"/>
        <a:defRPr sz="2667">
          <a:solidFill>
            <a:schemeClr val="tx1"/>
          </a:solidFill>
          <a:latin typeface="+mn-lt"/>
        </a:defRPr>
      </a:lvl8pPr>
      <a:lvl9pPr marL="5181470" indent="-304792" algn="l" rtl="0" eaLnBrk="1" fontAlgn="base" hangingPunct="1">
        <a:spcBef>
          <a:spcPct val="20000"/>
        </a:spcBef>
        <a:spcAft>
          <a:spcPct val="0"/>
        </a:spcAft>
        <a:buClr>
          <a:schemeClr val="accent2"/>
        </a:buClr>
        <a:buChar char="•"/>
        <a:defRPr sz="2667">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1002/hep.30794"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25DBC04C-17CD-490E-BEC4-D514E8B8500E}"/>
              </a:ext>
            </a:extLst>
          </p:cNvPr>
          <p:cNvSpPr>
            <a:spLocks noGrp="1"/>
          </p:cNvSpPr>
          <p:nvPr>
            <p:ph type="ctrTitle" sz="quarter"/>
          </p:nvPr>
        </p:nvSpPr>
        <p:spPr/>
        <p:txBody>
          <a:bodyPr/>
          <a:lstStyle/>
          <a:p>
            <a:r>
              <a:rPr lang="en-US" dirty="0"/>
              <a:t>Hemorrhagic Shock</a:t>
            </a:r>
          </a:p>
        </p:txBody>
      </p:sp>
      <p:sp>
        <p:nvSpPr>
          <p:cNvPr id="19" name="Subtitle 18">
            <a:extLst>
              <a:ext uri="{FF2B5EF4-FFF2-40B4-BE49-F238E27FC236}">
                <a16:creationId xmlns:a16="http://schemas.microsoft.com/office/drawing/2014/main" id="{2CA9132C-878D-413B-BF6D-BF8EDA7A5E2B}"/>
              </a:ext>
            </a:extLst>
          </p:cNvPr>
          <p:cNvSpPr>
            <a:spLocks noGrp="1"/>
          </p:cNvSpPr>
          <p:nvPr>
            <p:ph type="subTitle" sz="quarter" idx="1"/>
          </p:nvPr>
        </p:nvSpPr>
        <p:spPr/>
        <p:txBody>
          <a:bodyPr/>
          <a:lstStyle/>
          <a:p>
            <a:r>
              <a:rPr lang="en-US" dirty="0"/>
              <a:t>Dr. Donna Cota DO</a:t>
            </a:r>
          </a:p>
          <a:p>
            <a:r>
              <a:rPr lang="en-US" dirty="0"/>
              <a:t>Intensivist PRMC</a:t>
            </a:r>
          </a:p>
        </p:txBody>
      </p:sp>
    </p:spTree>
    <p:extLst>
      <p:ext uri="{BB962C8B-B14F-4D97-AF65-F5344CB8AC3E}">
        <p14:creationId xmlns:p14="http://schemas.microsoft.com/office/powerpoint/2010/main" val="1213545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4E5F5-8651-0A0E-BE57-3ADE463722FD}"/>
              </a:ext>
            </a:extLst>
          </p:cNvPr>
          <p:cNvSpPr>
            <a:spLocks noGrp="1"/>
          </p:cNvSpPr>
          <p:nvPr>
            <p:ph type="title"/>
          </p:nvPr>
        </p:nvSpPr>
        <p:spPr/>
        <p:txBody>
          <a:bodyPr/>
          <a:lstStyle/>
          <a:p>
            <a:r>
              <a:rPr lang="en-US" dirty="0"/>
              <a:t>Massive Transfusion</a:t>
            </a:r>
          </a:p>
        </p:txBody>
      </p:sp>
      <p:sp>
        <p:nvSpPr>
          <p:cNvPr id="3" name="Content Placeholder 2">
            <a:extLst>
              <a:ext uri="{FF2B5EF4-FFF2-40B4-BE49-F238E27FC236}">
                <a16:creationId xmlns:a16="http://schemas.microsoft.com/office/drawing/2014/main" id="{654C1E75-3738-7720-0267-5B6FDB4F0D2D}"/>
              </a:ext>
            </a:extLst>
          </p:cNvPr>
          <p:cNvSpPr>
            <a:spLocks noGrp="1"/>
          </p:cNvSpPr>
          <p:nvPr>
            <p:ph idx="1"/>
          </p:nvPr>
        </p:nvSpPr>
        <p:spPr/>
        <p:txBody>
          <a:bodyPr/>
          <a:lstStyle/>
          <a:p>
            <a:r>
              <a:rPr lang="en-US" dirty="0"/>
              <a:t>Definition varies</a:t>
            </a:r>
          </a:p>
          <a:p>
            <a:pPr lvl="1"/>
            <a:r>
              <a:rPr lang="en-US" dirty="0"/>
              <a:t>10U PRBC in 24 </a:t>
            </a:r>
            <a:r>
              <a:rPr lang="en-US" dirty="0" err="1"/>
              <a:t>hrs</a:t>
            </a:r>
            <a:r>
              <a:rPr lang="en-US" dirty="0"/>
              <a:t> </a:t>
            </a:r>
          </a:p>
          <a:p>
            <a:pPr lvl="1"/>
            <a:r>
              <a:rPr lang="en-US" dirty="0"/>
              <a:t>4U PRBC in 4 </a:t>
            </a:r>
            <a:r>
              <a:rPr lang="en-US" dirty="0" err="1"/>
              <a:t>hrs</a:t>
            </a:r>
            <a:endParaRPr lang="en-US" dirty="0"/>
          </a:p>
          <a:p>
            <a:r>
              <a:rPr lang="en-US" dirty="0"/>
              <a:t>1:1:1 </a:t>
            </a:r>
            <a:r>
              <a:rPr lang="en-US" dirty="0" err="1"/>
              <a:t>plasma:platelets:PRBC</a:t>
            </a:r>
            <a:r>
              <a:rPr lang="en-US" dirty="0"/>
              <a:t> compared to 1:1:2 ratio</a:t>
            </a:r>
          </a:p>
          <a:p>
            <a:r>
              <a:rPr lang="en-US" dirty="0"/>
              <a:t>Always consider replacing calcium</a:t>
            </a:r>
          </a:p>
        </p:txBody>
      </p:sp>
    </p:spTree>
    <p:extLst>
      <p:ext uri="{BB962C8B-B14F-4D97-AF65-F5344CB8AC3E}">
        <p14:creationId xmlns:p14="http://schemas.microsoft.com/office/powerpoint/2010/main" val="1378241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70868-0109-C060-C904-68969BCD7803}"/>
              </a:ext>
            </a:extLst>
          </p:cNvPr>
          <p:cNvSpPr>
            <a:spLocks noGrp="1"/>
          </p:cNvSpPr>
          <p:nvPr>
            <p:ph type="title"/>
          </p:nvPr>
        </p:nvSpPr>
        <p:spPr/>
        <p:txBody>
          <a:bodyPr/>
          <a:lstStyle/>
          <a:p>
            <a:r>
              <a:rPr lang="en-US" dirty="0"/>
              <a:t>Role of TXA?</a:t>
            </a:r>
          </a:p>
        </p:txBody>
      </p:sp>
      <p:sp>
        <p:nvSpPr>
          <p:cNvPr id="3" name="Content Placeholder 2">
            <a:extLst>
              <a:ext uri="{FF2B5EF4-FFF2-40B4-BE49-F238E27FC236}">
                <a16:creationId xmlns:a16="http://schemas.microsoft.com/office/drawing/2014/main" id="{54514AAD-5B30-B5B6-9085-318432B7C941}"/>
              </a:ext>
            </a:extLst>
          </p:cNvPr>
          <p:cNvSpPr>
            <a:spLocks noGrp="1"/>
          </p:cNvSpPr>
          <p:nvPr>
            <p:ph idx="1"/>
          </p:nvPr>
        </p:nvSpPr>
        <p:spPr/>
        <p:txBody>
          <a:bodyPr/>
          <a:lstStyle/>
          <a:p>
            <a:r>
              <a:rPr lang="en-US" dirty="0"/>
              <a:t>Great for trauma patients</a:t>
            </a:r>
          </a:p>
          <a:p>
            <a:r>
              <a:rPr lang="en-US" dirty="0"/>
              <a:t>No benefit in GI bleeding</a:t>
            </a:r>
          </a:p>
        </p:txBody>
      </p:sp>
    </p:spTree>
    <p:extLst>
      <p:ext uri="{BB962C8B-B14F-4D97-AF65-F5344CB8AC3E}">
        <p14:creationId xmlns:p14="http://schemas.microsoft.com/office/powerpoint/2010/main" val="675862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87C8-C251-D85A-C400-E0267D3B8747}"/>
              </a:ext>
            </a:extLst>
          </p:cNvPr>
          <p:cNvSpPr>
            <a:spLocks noGrp="1"/>
          </p:cNvSpPr>
          <p:nvPr>
            <p:ph type="title"/>
          </p:nvPr>
        </p:nvSpPr>
        <p:spPr>
          <a:xfrm>
            <a:off x="612865" y="274319"/>
            <a:ext cx="10972800" cy="1143000"/>
          </a:xfrm>
        </p:spPr>
        <p:txBody>
          <a:bodyPr/>
          <a:lstStyle/>
          <a:p>
            <a:r>
              <a:rPr lang="en-US" dirty="0" err="1"/>
              <a:t>Thromboelastography</a:t>
            </a:r>
            <a:r>
              <a:rPr lang="en-US" dirty="0"/>
              <a:t> (TEG)</a:t>
            </a:r>
          </a:p>
        </p:txBody>
      </p:sp>
      <p:sp>
        <p:nvSpPr>
          <p:cNvPr id="3" name="Content Placeholder 2">
            <a:extLst>
              <a:ext uri="{FF2B5EF4-FFF2-40B4-BE49-F238E27FC236}">
                <a16:creationId xmlns:a16="http://schemas.microsoft.com/office/drawing/2014/main" id="{7AA0C5F9-F955-E589-DCC4-CE9A95525F0A}"/>
              </a:ext>
            </a:extLst>
          </p:cNvPr>
          <p:cNvSpPr>
            <a:spLocks noGrp="1"/>
          </p:cNvSpPr>
          <p:nvPr>
            <p:ph idx="1"/>
          </p:nvPr>
        </p:nvSpPr>
        <p:spPr>
          <a:xfrm>
            <a:off x="606335" y="1417319"/>
            <a:ext cx="10972800" cy="4343400"/>
          </a:xfrm>
        </p:spPr>
        <p:txBody>
          <a:bodyPr/>
          <a:lstStyle/>
          <a:p>
            <a:r>
              <a:rPr lang="en-US" dirty="0"/>
              <a:t>Cirrhosis is both </a:t>
            </a:r>
            <a:r>
              <a:rPr lang="en-US" dirty="0" err="1"/>
              <a:t>coagulapathic</a:t>
            </a:r>
            <a:r>
              <a:rPr lang="en-US" dirty="0"/>
              <a:t> and hypercoagulable</a:t>
            </a:r>
          </a:p>
          <a:p>
            <a:r>
              <a:rPr lang="en-US" dirty="0"/>
              <a:t>Platelets considered defective</a:t>
            </a:r>
          </a:p>
          <a:p>
            <a:r>
              <a:rPr lang="en-US" dirty="0"/>
              <a:t>Elevated factor 8 levels with depressed protein C and elevated von Willebrand factor</a:t>
            </a:r>
          </a:p>
        </p:txBody>
      </p:sp>
    </p:spTree>
    <p:extLst>
      <p:ext uri="{BB962C8B-B14F-4D97-AF65-F5344CB8AC3E}">
        <p14:creationId xmlns:p14="http://schemas.microsoft.com/office/powerpoint/2010/main" val="3892426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96704-D5BB-6B94-C026-39218D98EE2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9EF54255-1A18-532A-0396-1F7D2A51E0F1}"/>
              </a:ext>
            </a:extLst>
          </p:cNvPr>
          <p:cNvGraphicFramePr>
            <a:graphicFrameLocks noGrp="1"/>
          </p:cNvGraphicFramePr>
          <p:nvPr>
            <p:ph idx="1"/>
            <p:extLst>
              <p:ext uri="{D42A27DB-BD31-4B8C-83A1-F6EECF244321}">
                <p14:modId xmlns:p14="http://schemas.microsoft.com/office/powerpoint/2010/main" val="3874227102"/>
              </p:ext>
            </p:extLst>
          </p:nvPr>
        </p:nvGraphicFramePr>
        <p:xfrm>
          <a:off x="346165" y="274319"/>
          <a:ext cx="11560630" cy="5310376"/>
        </p:xfrm>
        <a:graphic>
          <a:graphicData uri="http://schemas.openxmlformats.org/drawingml/2006/table">
            <a:tbl>
              <a:tblPr firstRow="1" bandRow="1">
                <a:tableStyleId>{5C22544A-7EE6-4342-B048-85BDC9FD1C3A}</a:tableStyleId>
              </a:tblPr>
              <a:tblGrid>
                <a:gridCol w="2312126">
                  <a:extLst>
                    <a:ext uri="{9D8B030D-6E8A-4147-A177-3AD203B41FA5}">
                      <a16:colId xmlns:a16="http://schemas.microsoft.com/office/drawing/2014/main" val="3006262913"/>
                    </a:ext>
                  </a:extLst>
                </a:gridCol>
                <a:gridCol w="2312126">
                  <a:extLst>
                    <a:ext uri="{9D8B030D-6E8A-4147-A177-3AD203B41FA5}">
                      <a16:colId xmlns:a16="http://schemas.microsoft.com/office/drawing/2014/main" val="1776902435"/>
                    </a:ext>
                  </a:extLst>
                </a:gridCol>
                <a:gridCol w="2312126">
                  <a:extLst>
                    <a:ext uri="{9D8B030D-6E8A-4147-A177-3AD203B41FA5}">
                      <a16:colId xmlns:a16="http://schemas.microsoft.com/office/drawing/2014/main" val="2339695949"/>
                    </a:ext>
                  </a:extLst>
                </a:gridCol>
                <a:gridCol w="2312126">
                  <a:extLst>
                    <a:ext uri="{9D8B030D-6E8A-4147-A177-3AD203B41FA5}">
                      <a16:colId xmlns:a16="http://schemas.microsoft.com/office/drawing/2014/main" val="1083344263"/>
                    </a:ext>
                  </a:extLst>
                </a:gridCol>
                <a:gridCol w="2312126">
                  <a:extLst>
                    <a:ext uri="{9D8B030D-6E8A-4147-A177-3AD203B41FA5}">
                      <a16:colId xmlns:a16="http://schemas.microsoft.com/office/drawing/2014/main" val="1751410457"/>
                    </a:ext>
                  </a:extLst>
                </a:gridCol>
              </a:tblGrid>
              <a:tr h="464056">
                <a:tc>
                  <a:txBody>
                    <a:bodyPr/>
                    <a:lstStyle/>
                    <a:p>
                      <a:r>
                        <a:rPr lang="en-US" sz="2400" dirty="0"/>
                        <a:t>Test value</a:t>
                      </a:r>
                    </a:p>
                  </a:txBody>
                  <a:tcPr/>
                </a:tc>
                <a:tc>
                  <a:txBody>
                    <a:bodyPr/>
                    <a:lstStyle/>
                    <a:p>
                      <a:r>
                        <a:rPr lang="en-US" sz="2400" dirty="0"/>
                        <a:t>Measures</a:t>
                      </a:r>
                    </a:p>
                  </a:txBody>
                  <a:tcPr/>
                </a:tc>
                <a:tc>
                  <a:txBody>
                    <a:bodyPr/>
                    <a:lstStyle/>
                    <a:p>
                      <a:r>
                        <a:rPr lang="en-US" sz="2400" dirty="0"/>
                        <a:t>Normal</a:t>
                      </a:r>
                    </a:p>
                  </a:txBody>
                  <a:tcPr/>
                </a:tc>
                <a:tc>
                  <a:txBody>
                    <a:bodyPr/>
                    <a:lstStyle/>
                    <a:p>
                      <a:r>
                        <a:rPr lang="en-US" sz="2400" dirty="0"/>
                        <a:t>Cause</a:t>
                      </a:r>
                    </a:p>
                  </a:txBody>
                  <a:tcPr/>
                </a:tc>
                <a:tc>
                  <a:txBody>
                    <a:bodyPr/>
                    <a:lstStyle/>
                    <a:p>
                      <a:r>
                        <a:rPr lang="en-US" sz="2400" dirty="0"/>
                        <a:t>Treatment</a:t>
                      </a:r>
                    </a:p>
                  </a:txBody>
                  <a:tcPr/>
                </a:tc>
                <a:extLst>
                  <a:ext uri="{0D108BD9-81ED-4DB2-BD59-A6C34878D82A}">
                    <a16:rowId xmlns:a16="http://schemas.microsoft.com/office/drawing/2014/main" val="2072468284"/>
                  </a:ext>
                </a:extLst>
              </a:tr>
              <a:tr h="821023">
                <a:tc>
                  <a:txBody>
                    <a:bodyPr/>
                    <a:lstStyle/>
                    <a:p>
                      <a:r>
                        <a:rPr lang="en-US" sz="2400" dirty="0"/>
                        <a:t>R time</a:t>
                      </a:r>
                    </a:p>
                  </a:txBody>
                  <a:tcPr/>
                </a:tc>
                <a:tc>
                  <a:txBody>
                    <a:bodyPr/>
                    <a:lstStyle/>
                    <a:p>
                      <a:r>
                        <a:rPr lang="en-US" sz="2400" dirty="0"/>
                        <a:t>Time to initial fibrin formation</a:t>
                      </a:r>
                    </a:p>
                  </a:txBody>
                  <a:tcPr/>
                </a:tc>
                <a:tc>
                  <a:txBody>
                    <a:bodyPr/>
                    <a:lstStyle/>
                    <a:p>
                      <a:r>
                        <a:rPr lang="en-US" sz="2400" dirty="0"/>
                        <a:t>5-10 minutes</a:t>
                      </a:r>
                    </a:p>
                  </a:txBody>
                  <a:tcPr/>
                </a:tc>
                <a:tc>
                  <a:txBody>
                    <a:bodyPr/>
                    <a:lstStyle/>
                    <a:p>
                      <a:r>
                        <a:rPr lang="en-US" sz="2400" dirty="0"/>
                        <a:t>Coagulation factors</a:t>
                      </a:r>
                    </a:p>
                  </a:txBody>
                  <a:tcPr/>
                </a:tc>
                <a:tc>
                  <a:txBody>
                    <a:bodyPr/>
                    <a:lstStyle/>
                    <a:p>
                      <a:r>
                        <a:rPr lang="en-US" sz="2400" dirty="0"/>
                        <a:t>FFP</a:t>
                      </a:r>
                    </a:p>
                  </a:txBody>
                  <a:tcPr/>
                </a:tc>
                <a:extLst>
                  <a:ext uri="{0D108BD9-81ED-4DB2-BD59-A6C34878D82A}">
                    <a16:rowId xmlns:a16="http://schemas.microsoft.com/office/drawing/2014/main" val="1496810228"/>
                  </a:ext>
                </a:extLst>
              </a:tr>
              <a:tr h="821023">
                <a:tc>
                  <a:txBody>
                    <a:bodyPr/>
                    <a:lstStyle/>
                    <a:p>
                      <a:r>
                        <a:rPr lang="en-US" sz="2400" dirty="0"/>
                        <a:t>K time</a:t>
                      </a:r>
                    </a:p>
                  </a:txBody>
                  <a:tcPr/>
                </a:tc>
                <a:tc>
                  <a:txBody>
                    <a:bodyPr/>
                    <a:lstStyle/>
                    <a:p>
                      <a:r>
                        <a:rPr lang="en-US" sz="2400" dirty="0"/>
                        <a:t>Time to reach clot firmness</a:t>
                      </a:r>
                    </a:p>
                  </a:txBody>
                  <a:tcPr/>
                </a:tc>
                <a:tc>
                  <a:txBody>
                    <a:bodyPr/>
                    <a:lstStyle/>
                    <a:p>
                      <a:r>
                        <a:rPr lang="en-US" sz="2400" dirty="0"/>
                        <a:t>1-3 minutes</a:t>
                      </a:r>
                    </a:p>
                  </a:txBody>
                  <a:tcPr/>
                </a:tc>
                <a:tc>
                  <a:txBody>
                    <a:bodyPr/>
                    <a:lstStyle/>
                    <a:p>
                      <a:r>
                        <a:rPr lang="en-US" sz="2400" dirty="0"/>
                        <a:t>Fibrinogen</a:t>
                      </a:r>
                    </a:p>
                  </a:txBody>
                  <a:tcPr/>
                </a:tc>
                <a:tc>
                  <a:txBody>
                    <a:bodyPr/>
                    <a:lstStyle/>
                    <a:p>
                      <a:r>
                        <a:rPr lang="en-US" sz="2400" dirty="0"/>
                        <a:t>Cryoprecipitate</a:t>
                      </a:r>
                    </a:p>
                  </a:txBody>
                  <a:tcPr/>
                </a:tc>
                <a:extLst>
                  <a:ext uri="{0D108BD9-81ED-4DB2-BD59-A6C34878D82A}">
                    <a16:rowId xmlns:a16="http://schemas.microsoft.com/office/drawing/2014/main" val="4231487853"/>
                  </a:ext>
                </a:extLst>
              </a:tr>
              <a:tr h="1177989">
                <a:tc>
                  <a:txBody>
                    <a:bodyPr/>
                    <a:lstStyle/>
                    <a:p>
                      <a:r>
                        <a:rPr lang="en-US" sz="2400" dirty="0"/>
                        <a:t>Alpha angle</a:t>
                      </a:r>
                    </a:p>
                  </a:txBody>
                  <a:tcPr/>
                </a:tc>
                <a:tc>
                  <a:txBody>
                    <a:bodyPr/>
                    <a:lstStyle/>
                    <a:p>
                      <a:r>
                        <a:rPr lang="en-US" sz="2400" dirty="0"/>
                        <a:t>Fibrin forming and platelet crosslinking</a:t>
                      </a:r>
                    </a:p>
                  </a:txBody>
                  <a:tcPr/>
                </a:tc>
                <a:tc>
                  <a:txBody>
                    <a:bodyPr/>
                    <a:lstStyle/>
                    <a:p>
                      <a:r>
                        <a:rPr lang="en-US" sz="2400" dirty="0"/>
                        <a:t>&gt;60 degrees</a:t>
                      </a:r>
                    </a:p>
                  </a:txBody>
                  <a:tcPr/>
                </a:tc>
                <a:tc>
                  <a:txBody>
                    <a:bodyPr/>
                    <a:lstStyle/>
                    <a:p>
                      <a:r>
                        <a:rPr lang="en-US" sz="2400" dirty="0"/>
                        <a:t>Fibrinogen</a:t>
                      </a:r>
                    </a:p>
                  </a:txBody>
                  <a:tcPr/>
                </a:tc>
                <a:tc>
                  <a:txBody>
                    <a:bodyPr/>
                    <a:lstStyle/>
                    <a:p>
                      <a:r>
                        <a:rPr lang="en-US" sz="2400" dirty="0"/>
                        <a:t>Cryoprecipitate</a:t>
                      </a:r>
                    </a:p>
                  </a:txBody>
                  <a:tcPr/>
                </a:tc>
                <a:extLst>
                  <a:ext uri="{0D108BD9-81ED-4DB2-BD59-A6C34878D82A}">
                    <a16:rowId xmlns:a16="http://schemas.microsoft.com/office/drawing/2014/main" val="2366675023"/>
                  </a:ext>
                </a:extLst>
              </a:tr>
              <a:tr h="1177989">
                <a:tc>
                  <a:txBody>
                    <a:bodyPr/>
                    <a:lstStyle/>
                    <a:p>
                      <a:r>
                        <a:rPr lang="en-US" sz="2400" dirty="0"/>
                        <a:t>Maximum amplitude</a:t>
                      </a:r>
                    </a:p>
                  </a:txBody>
                  <a:tcPr/>
                </a:tc>
                <a:tc>
                  <a:txBody>
                    <a:bodyPr/>
                    <a:lstStyle/>
                    <a:p>
                      <a:r>
                        <a:rPr lang="en-US" sz="2400" dirty="0"/>
                        <a:t>Max clot strength</a:t>
                      </a:r>
                    </a:p>
                  </a:txBody>
                  <a:tcPr/>
                </a:tc>
                <a:tc>
                  <a:txBody>
                    <a:bodyPr/>
                    <a:lstStyle/>
                    <a:p>
                      <a:r>
                        <a:rPr lang="en-US" sz="2400" dirty="0"/>
                        <a:t>&gt;50 mm</a:t>
                      </a:r>
                    </a:p>
                  </a:txBody>
                  <a:tcPr/>
                </a:tc>
                <a:tc>
                  <a:txBody>
                    <a:bodyPr/>
                    <a:lstStyle/>
                    <a:p>
                      <a:r>
                        <a:rPr lang="en-US" sz="2400" dirty="0"/>
                        <a:t>Platelets</a:t>
                      </a:r>
                    </a:p>
                  </a:txBody>
                  <a:tcPr/>
                </a:tc>
                <a:tc>
                  <a:txBody>
                    <a:bodyPr/>
                    <a:lstStyle/>
                    <a:p>
                      <a:r>
                        <a:rPr lang="en-US" sz="2400" dirty="0"/>
                        <a:t>Platelets or DDAVP</a:t>
                      </a:r>
                    </a:p>
                    <a:p>
                      <a:endParaRPr lang="en-US" sz="2400" dirty="0"/>
                    </a:p>
                  </a:txBody>
                  <a:tcPr/>
                </a:tc>
                <a:extLst>
                  <a:ext uri="{0D108BD9-81ED-4DB2-BD59-A6C34878D82A}">
                    <a16:rowId xmlns:a16="http://schemas.microsoft.com/office/drawing/2014/main" val="299922227"/>
                  </a:ext>
                </a:extLst>
              </a:tr>
              <a:tr h="464056">
                <a:tc>
                  <a:txBody>
                    <a:bodyPr/>
                    <a:lstStyle/>
                    <a:p>
                      <a:r>
                        <a:rPr lang="en-US" sz="2400" dirty="0"/>
                        <a:t>Ly 30</a:t>
                      </a:r>
                    </a:p>
                  </a:txBody>
                  <a:tcPr/>
                </a:tc>
                <a:tc>
                  <a:txBody>
                    <a:bodyPr/>
                    <a:lstStyle/>
                    <a:p>
                      <a:r>
                        <a:rPr lang="en-US" sz="2400" dirty="0"/>
                        <a:t>Fibrinolysis</a:t>
                      </a:r>
                    </a:p>
                  </a:txBody>
                  <a:tcPr/>
                </a:tc>
                <a:tc>
                  <a:txBody>
                    <a:bodyPr/>
                    <a:lstStyle/>
                    <a:p>
                      <a:r>
                        <a:rPr lang="en-US" sz="2400" dirty="0"/>
                        <a:t>0-8%</a:t>
                      </a:r>
                    </a:p>
                  </a:txBody>
                  <a:tcPr/>
                </a:tc>
                <a:tc>
                  <a:txBody>
                    <a:bodyPr/>
                    <a:lstStyle/>
                    <a:p>
                      <a:r>
                        <a:rPr lang="en-US" sz="2400" dirty="0"/>
                        <a:t>Excess fibrinolysis</a:t>
                      </a:r>
                    </a:p>
                  </a:txBody>
                  <a:tcPr/>
                </a:tc>
                <a:tc>
                  <a:txBody>
                    <a:bodyPr/>
                    <a:lstStyle/>
                    <a:p>
                      <a:r>
                        <a:rPr lang="en-US" sz="2400" dirty="0"/>
                        <a:t>TXA</a:t>
                      </a:r>
                    </a:p>
                  </a:txBody>
                  <a:tcPr/>
                </a:tc>
                <a:extLst>
                  <a:ext uri="{0D108BD9-81ED-4DB2-BD59-A6C34878D82A}">
                    <a16:rowId xmlns:a16="http://schemas.microsoft.com/office/drawing/2014/main" val="2041612881"/>
                  </a:ext>
                </a:extLst>
              </a:tr>
            </a:tbl>
          </a:graphicData>
        </a:graphic>
      </p:graphicFrame>
    </p:spTree>
    <p:extLst>
      <p:ext uri="{BB962C8B-B14F-4D97-AF65-F5344CB8AC3E}">
        <p14:creationId xmlns:p14="http://schemas.microsoft.com/office/powerpoint/2010/main" val="1927420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F2E68-C3F2-F536-58F6-129270FF8448}"/>
              </a:ext>
            </a:extLst>
          </p:cNvPr>
          <p:cNvSpPr>
            <a:spLocks noGrp="1"/>
          </p:cNvSpPr>
          <p:nvPr>
            <p:ph type="title"/>
          </p:nvPr>
        </p:nvSpPr>
        <p:spPr/>
        <p:txBody>
          <a:bodyPr/>
          <a:lstStyle/>
          <a:p>
            <a:r>
              <a:rPr lang="en-US" dirty="0"/>
              <a:t>Guidelines</a:t>
            </a:r>
          </a:p>
        </p:txBody>
      </p:sp>
      <p:sp>
        <p:nvSpPr>
          <p:cNvPr id="3" name="Content Placeholder 2">
            <a:extLst>
              <a:ext uri="{FF2B5EF4-FFF2-40B4-BE49-F238E27FC236}">
                <a16:creationId xmlns:a16="http://schemas.microsoft.com/office/drawing/2014/main" id="{B3BA2557-F69F-59C0-E27F-E3E279A35984}"/>
              </a:ext>
            </a:extLst>
          </p:cNvPr>
          <p:cNvSpPr>
            <a:spLocks noGrp="1"/>
          </p:cNvSpPr>
          <p:nvPr>
            <p:ph idx="1"/>
          </p:nvPr>
        </p:nvSpPr>
        <p:spPr/>
        <p:txBody>
          <a:bodyPr/>
          <a:lstStyle/>
          <a:p>
            <a:r>
              <a:rPr lang="en-US" dirty="0"/>
              <a:t>American College of Gastroenterology</a:t>
            </a:r>
          </a:p>
          <a:p>
            <a:r>
              <a:rPr lang="en-US" dirty="0"/>
              <a:t>Transfusion goal of hemoglobin 7g/dL</a:t>
            </a:r>
          </a:p>
          <a:p>
            <a:r>
              <a:rPr lang="en-US" dirty="0"/>
              <a:t>Infuse 250mg of erythromycin 20-90minutes prior to endoscopy </a:t>
            </a:r>
          </a:p>
          <a:p>
            <a:r>
              <a:rPr lang="en-US" dirty="0"/>
              <a:t>PPI with either BID dosing or infusion-continued for 3 days after successful hemostatic therapy</a:t>
            </a:r>
          </a:p>
          <a:p>
            <a:endParaRPr lang="en-US" dirty="0"/>
          </a:p>
          <a:p>
            <a:r>
              <a:rPr lang="en-US" dirty="0"/>
              <a:t>Cirrhosis: addition of octreotide and ceftriaxone</a:t>
            </a:r>
          </a:p>
        </p:txBody>
      </p:sp>
    </p:spTree>
    <p:extLst>
      <p:ext uri="{BB962C8B-B14F-4D97-AF65-F5344CB8AC3E}">
        <p14:creationId xmlns:p14="http://schemas.microsoft.com/office/powerpoint/2010/main" val="439412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A06B0-61FD-3DE0-ACEA-B0561E53C306}"/>
              </a:ext>
            </a:extLst>
          </p:cNvPr>
          <p:cNvSpPr>
            <a:spLocks noGrp="1"/>
          </p:cNvSpPr>
          <p:nvPr>
            <p:ph type="title"/>
          </p:nvPr>
        </p:nvSpPr>
        <p:spPr/>
        <p:txBody>
          <a:bodyPr/>
          <a:lstStyle/>
          <a:p>
            <a:r>
              <a:rPr lang="en-US" dirty="0"/>
              <a:t>Wrap Up Points</a:t>
            </a:r>
          </a:p>
        </p:txBody>
      </p:sp>
      <p:sp>
        <p:nvSpPr>
          <p:cNvPr id="3" name="Content Placeholder 2">
            <a:extLst>
              <a:ext uri="{FF2B5EF4-FFF2-40B4-BE49-F238E27FC236}">
                <a16:creationId xmlns:a16="http://schemas.microsoft.com/office/drawing/2014/main" id="{A45337D2-CFE9-D367-2E35-AF3B5D28DF2C}"/>
              </a:ext>
            </a:extLst>
          </p:cNvPr>
          <p:cNvSpPr>
            <a:spLocks noGrp="1"/>
          </p:cNvSpPr>
          <p:nvPr>
            <p:ph idx="1"/>
          </p:nvPr>
        </p:nvSpPr>
        <p:spPr/>
        <p:txBody>
          <a:bodyPr/>
          <a:lstStyle/>
          <a:p>
            <a:r>
              <a:rPr lang="en-US" dirty="0"/>
              <a:t>History is important</a:t>
            </a:r>
          </a:p>
          <a:p>
            <a:r>
              <a:rPr lang="en-US" dirty="0"/>
              <a:t>Know the components of the blood products being ordered to minimize blood usage</a:t>
            </a:r>
          </a:p>
          <a:p>
            <a:r>
              <a:rPr lang="en-US" dirty="0"/>
              <a:t>Maintain adequate access at all times</a:t>
            </a:r>
          </a:p>
          <a:p>
            <a:r>
              <a:rPr lang="en-US" dirty="0"/>
              <a:t>Consider calcium replacement in massive transfusion</a:t>
            </a:r>
          </a:p>
          <a:p>
            <a:r>
              <a:rPr lang="en-US" dirty="0"/>
              <a:t>Consider obtaining a TEG</a:t>
            </a:r>
          </a:p>
          <a:p>
            <a:r>
              <a:rPr lang="en-US" dirty="0"/>
              <a:t>Always start PPI for upper GI bleeding</a:t>
            </a:r>
          </a:p>
          <a:p>
            <a:r>
              <a:rPr lang="en-US" dirty="0"/>
              <a:t>Octreotide and ceftriaxone for cirrhosis patients</a:t>
            </a:r>
          </a:p>
        </p:txBody>
      </p:sp>
    </p:spTree>
    <p:extLst>
      <p:ext uri="{BB962C8B-B14F-4D97-AF65-F5344CB8AC3E}">
        <p14:creationId xmlns:p14="http://schemas.microsoft.com/office/powerpoint/2010/main" val="3216989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72C3C-D4F3-A032-6492-345F92EB0E4B}"/>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F4F0F326-13E7-B005-3B00-6DEFD830DFEA}"/>
              </a:ext>
            </a:extLst>
          </p:cNvPr>
          <p:cNvSpPr>
            <a:spLocks noGrp="1"/>
          </p:cNvSpPr>
          <p:nvPr>
            <p:ph idx="1"/>
          </p:nvPr>
        </p:nvSpPr>
        <p:spPr/>
        <p:txBody>
          <a:bodyPr/>
          <a:lstStyle/>
          <a:p>
            <a:r>
              <a:rPr lang="en-US" sz="1600" dirty="0">
                <a:effectLst/>
                <a:latin typeface="Calibri" panose="020F0502020204030204" pitchFamily="34" charset="0"/>
                <a:ea typeface="Calibri" panose="020F0502020204030204" pitchFamily="34" charset="0"/>
                <a:cs typeface="Times New Roman" panose="02020603050405020304" pitchFamily="18" charset="0"/>
              </a:rPr>
              <a:t>Holcomb JB, Tilley BC,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Baraniuk</a:t>
            </a:r>
            <a:r>
              <a:rPr lang="en-US" sz="1600" dirty="0">
                <a:effectLst/>
                <a:latin typeface="Calibri" panose="020F0502020204030204" pitchFamily="34" charset="0"/>
                <a:ea typeface="Calibri" panose="020F0502020204030204" pitchFamily="34" charset="0"/>
                <a:cs typeface="Times New Roman" panose="02020603050405020304" pitchFamily="18" charset="0"/>
              </a:rPr>
              <a:t> S, et al. Transfusion of Plasma, Platelets, and Red Blood Cells in a 1:1:1 vs a 1:1:2 Ratio and Mortality in Patients With Severe Trauma: The PROPPR Randomized Clinical Trial. </a:t>
            </a:r>
            <a:r>
              <a:rPr lang="en-US" sz="1600" i="1" dirty="0">
                <a:effectLst/>
                <a:latin typeface="Calibri" panose="020F0502020204030204" pitchFamily="34" charset="0"/>
                <a:ea typeface="Calibri" panose="020F0502020204030204" pitchFamily="34" charset="0"/>
                <a:cs typeface="Times New Roman" panose="02020603050405020304" pitchFamily="18" charset="0"/>
              </a:rPr>
              <a:t>JAMA.</a:t>
            </a:r>
            <a:r>
              <a:rPr lang="en-US" sz="1600" dirty="0">
                <a:effectLst/>
                <a:latin typeface="Calibri" panose="020F0502020204030204" pitchFamily="34" charset="0"/>
                <a:ea typeface="Calibri" panose="020F0502020204030204" pitchFamily="34" charset="0"/>
                <a:cs typeface="Times New Roman" panose="02020603050405020304" pitchFamily="18" charset="0"/>
              </a:rPr>
              <a:t> 2015;313(5):471–482. doi:10.1001/jama.2015.12</a:t>
            </a:r>
          </a:p>
          <a:p>
            <a:r>
              <a:rPr lang="en-US" sz="1600" dirty="0">
                <a:effectLst/>
                <a:latin typeface="Calibri" panose="020F0502020204030204" pitchFamily="34" charset="0"/>
                <a:ea typeface="Calibri" panose="020F0502020204030204" pitchFamily="34" charset="0"/>
                <a:cs typeface="Times New Roman" panose="02020603050405020304" pitchFamily="18" charset="0"/>
              </a:rPr>
              <a:t>Harrison, M. W., &amp; Young, A. (2020). Effects of a high-dose 24-H infusion of tranexamic acid on death and thromboembolic events in patients with acute gastrointestinal bleeding (halt-it): An international randomized, double-blind, placebo-controlled trial. </a:t>
            </a:r>
            <a:r>
              <a:rPr lang="en-US" sz="1600" i="1" dirty="0">
                <a:effectLst/>
                <a:latin typeface="Calibri" panose="020F0502020204030204" pitchFamily="34" charset="0"/>
                <a:ea typeface="Calibri" panose="020F0502020204030204" pitchFamily="34" charset="0"/>
                <a:cs typeface="Times New Roman" panose="02020603050405020304" pitchFamily="18" charset="0"/>
              </a:rPr>
              <a:t>The Journal of Emergency Medicine</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i="1" dirty="0">
                <a:effectLst/>
                <a:latin typeface="Calibri" panose="020F0502020204030204" pitchFamily="34" charset="0"/>
                <a:ea typeface="Calibri" panose="020F0502020204030204" pitchFamily="34" charset="0"/>
                <a:cs typeface="Times New Roman" panose="02020603050405020304" pitchFamily="18" charset="0"/>
              </a:rPr>
              <a:t>59</a:t>
            </a:r>
            <a:r>
              <a:rPr lang="en-US" sz="1600" dirty="0">
                <a:effectLst/>
                <a:latin typeface="Calibri" panose="020F0502020204030204" pitchFamily="34" charset="0"/>
                <a:ea typeface="Calibri" panose="020F0502020204030204" pitchFamily="34" charset="0"/>
                <a:cs typeface="Times New Roman" panose="02020603050405020304" pitchFamily="18" charset="0"/>
              </a:rPr>
              <a:t>(4), 626–627. https://doi.org/10.1016/j.jemermed.2020.09.006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Patil V,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Shetmahajan</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M. Massive transfusion and massive transfusion protocol. Indian J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Anaesth</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2014 Sep;58(5):590-5.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doi</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10.4103/0019-5049.144662. PMID: 25535421; PMCID: PMC4260305.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Kumar, M., Ahmad, J.,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Maiwall</a:t>
            </a:r>
            <a:r>
              <a:rPr lang="en-US" sz="1600" dirty="0">
                <a:effectLst/>
                <a:latin typeface="Calibri" panose="020F0502020204030204" pitchFamily="34" charset="0"/>
                <a:ea typeface="Calibri" panose="020F0502020204030204" pitchFamily="34" charset="0"/>
                <a:cs typeface="Times New Roman" panose="02020603050405020304" pitchFamily="18" charset="0"/>
              </a:rPr>
              <a:t>, R., Choudhury, A., Bajpai, M., Mitra, L.G.,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Saluja</a:t>
            </a:r>
            <a:r>
              <a:rPr lang="en-US" sz="1600" dirty="0">
                <a:effectLst/>
                <a:latin typeface="Calibri" panose="020F0502020204030204" pitchFamily="34" charset="0"/>
                <a:ea typeface="Calibri" panose="020F0502020204030204" pitchFamily="34" charset="0"/>
                <a:cs typeface="Times New Roman" panose="02020603050405020304" pitchFamily="18" charset="0"/>
              </a:rPr>
              <a:t>, V., Mohan Agarwal, P., Bihari, C.,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Shasthry</a:t>
            </a:r>
            <a:r>
              <a:rPr lang="en-US" sz="1600" dirty="0">
                <a:effectLst/>
                <a:latin typeface="Calibri" panose="020F0502020204030204" pitchFamily="34" charset="0"/>
                <a:ea typeface="Calibri" panose="020F0502020204030204" pitchFamily="34" charset="0"/>
                <a:cs typeface="Times New Roman" panose="02020603050405020304" pitchFamily="18" charset="0"/>
              </a:rPr>
              <a:t>, S.M., Jindal, A., Bhardwaj, A., Kumar, G. and Sarin, S.K. (2020),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Thromboelastography</a:t>
            </a:r>
            <a:r>
              <a:rPr lang="en-US" sz="1600" dirty="0">
                <a:effectLst/>
                <a:latin typeface="Calibri" panose="020F0502020204030204" pitchFamily="34" charset="0"/>
                <a:ea typeface="Calibri" panose="020F0502020204030204" pitchFamily="34" charset="0"/>
                <a:cs typeface="Times New Roman" panose="02020603050405020304" pitchFamily="18" charset="0"/>
              </a:rPr>
              <a:t>-Guided Blood Component Use in Patients With Cirrhosis With Nonvariceal Bleeding: A Randomized Controlled Trial. Hepatology, 71: 235-246. </a:t>
            </a:r>
            <a:r>
              <a:rPr lang="en-US" sz="16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https://doi.org/10.1002/hep.30794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Stravitz</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RT. Potential applications of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thromboelastography</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in patients with acute and chronic liver disease. Gastroenterol Hepatol (N Y). 2012 Aug;8(8):513-20. PMID: 23293564; PMCID: PMC3533209.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a:effectLst/>
                <a:latin typeface="Calibri" panose="020F0502020204030204" pitchFamily="34" charset="0"/>
                <a:ea typeface="Calibri" panose="020F0502020204030204" pitchFamily="34" charset="0"/>
                <a:cs typeface="Times New Roman" panose="02020603050405020304" pitchFamily="18" charset="0"/>
              </a:rPr>
              <a:t>Laine, Loren MD, FACG1,2;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Barkun</a:t>
            </a:r>
            <a:r>
              <a:rPr lang="en-US" sz="1600" dirty="0">
                <a:effectLst/>
                <a:latin typeface="Calibri" panose="020F0502020204030204" pitchFamily="34" charset="0"/>
                <a:ea typeface="Calibri" panose="020F0502020204030204" pitchFamily="34" charset="0"/>
                <a:cs typeface="Times New Roman" panose="02020603050405020304" pitchFamily="18" charset="0"/>
              </a:rPr>
              <a:t>, Alan N. MD, FACG3; Saltzman, John R. MD, FACG4; Martel, Myriam MSc2;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Leontiadis</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Grigorios</a:t>
            </a:r>
            <a:r>
              <a:rPr lang="en-US" sz="1600" dirty="0">
                <a:effectLst/>
                <a:latin typeface="Calibri" panose="020F0502020204030204" pitchFamily="34" charset="0"/>
                <a:ea typeface="Calibri" panose="020F0502020204030204" pitchFamily="34" charset="0"/>
                <a:cs typeface="Times New Roman" panose="02020603050405020304" pitchFamily="18" charset="0"/>
              </a:rPr>
              <a:t> I. MD, PhD5 ACG Clinical Guideline: Upper Gastrointestinal and Ulcer Bleeding, The American Journal of Gastroenterology: May 2021 - Volume 116 - Issue 5 - p 899-917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doi</a:t>
            </a:r>
            <a:r>
              <a:rPr lang="en-US" sz="1600" dirty="0">
                <a:effectLst/>
                <a:latin typeface="Calibri" panose="020F0502020204030204" pitchFamily="34" charset="0"/>
                <a:ea typeface="Calibri" panose="020F0502020204030204" pitchFamily="34" charset="0"/>
                <a:cs typeface="Times New Roman" panose="02020603050405020304" pitchFamily="18" charset="0"/>
              </a:rPr>
              <a:t>: 10.14309/ajg.0000000000001245</a:t>
            </a:r>
          </a:p>
          <a:p>
            <a:endParaRPr lang="en-US" sz="1600" dirty="0"/>
          </a:p>
        </p:txBody>
      </p:sp>
    </p:spTree>
    <p:extLst>
      <p:ext uri="{BB962C8B-B14F-4D97-AF65-F5344CB8AC3E}">
        <p14:creationId xmlns:p14="http://schemas.microsoft.com/office/powerpoint/2010/main" val="4118842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C8EB6-1377-778E-49AB-756FFE5B2D84}"/>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F1E8281A-914D-9F90-4E68-57891A6D65DC}"/>
              </a:ext>
            </a:extLst>
          </p:cNvPr>
          <p:cNvSpPr>
            <a:spLocks noGrp="1"/>
          </p:cNvSpPr>
          <p:nvPr>
            <p:ph idx="1"/>
          </p:nvPr>
        </p:nvSpPr>
        <p:spPr/>
        <p:txBody>
          <a:bodyPr/>
          <a:lstStyle/>
          <a:p>
            <a:r>
              <a:rPr lang="en-US" dirty="0"/>
              <a:t>Understand the different types of gastrointestinal bleeds</a:t>
            </a:r>
          </a:p>
          <a:p>
            <a:r>
              <a:rPr lang="en-US" dirty="0"/>
              <a:t>Understand the components of blood products</a:t>
            </a:r>
          </a:p>
          <a:p>
            <a:r>
              <a:rPr lang="en-US" dirty="0"/>
              <a:t>Know the role of ICU in the management of hemorrhage</a:t>
            </a:r>
          </a:p>
        </p:txBody>
      </p:sp>
    </p:spTree>
    <p:extLst>
      <p:ext uri="{BB962C8B-B14F-4D97-AF65-F5344CB8AC3E}">
        <p14:creationId xmlns:p14="http://schemas.microsoft.com/office/powerpoint/2010/main" val="1070012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1B16D-8251-79D9-5EA3-7F1EC6ABB244}"/>
              </a:ext>
            </a:extLst>
          </p:cNvPr>
          <p:cNvSpPr>
            <a:spLocks noGrp="1"/>
          </p:cNvSpPr>
          <p:nvPr>
            <p:ph type="title"/>
          </p:nvPr>
        </p:nvSpPr>
        <p:spPr/>
        <p:txBody>
          <a:bodyPr/>
          <a:lstStyle/>
          <a:p>
            <a:r>
              <a:rPr lang="en-US" dirty="0"/>
              <a:t>Gastrointestinal Bleeding</a:t>
            </a:r>
          </a:p>
        </p:txBody>
      </p:sp>
      <p:sp>
        <p:nvSpPr>
          <p:cNvPr id="3" name="Content Placeholder 2">
            <a:extLst>
              <a:ext uri="{FF2B5EF4-FFF2-40B4-BE49-F238E27FC236}">
                <a16:creationId xmlns:a16="http://schemas.microsoft.com/office/drawing/2014/main" id="{E7225E6B-BD46-BA98-9AAA-FFEAC52CC71F}"/>
              </a:ext>
            </a:extLst>
          </p:cNvPr>
          <p:cNvSpPr>
            <a:spLocks noGrp="1"/>
          </p:cNvSpPr>
          <p:nvPr>
            <p:ph idx="1"/>
          </p:nvPr>
        </p:nvSpPr>
        <p:spPr/>
        <p:txBody>
          <a:bodyPr/>
          <a:lstStyle/>
          <a:p>
            <a:r>
              <a:rPr lang="en-US" dirty="0"/>
              <a:t>Possible causes?</a:t>
            </a:r>
          </a:p>
          <a:p>
            <a:pPr lvl="1"/>
            <a:r>
              <a:rPr lang="en-US" dirty="0"/>
              <a:t>Ulcer-NSAID use, Aspirin use</a:t>
            </a:r>
          </a:p>
          <a:p>
            <a:pPr lvl="1"/>
            <a:r>
              <a:rPr lang="en-US" dirty="0"/>
              <a:t>Anticoagulation use</a:t>
            </a:r>
          </a:p>
          <a:p>
            <a:pPr lvl="1"/>
            <a:r>
              <a:rPr lang="en-US" dirty="0"/>
              <a:t>Alcoholism, history of cirrhosis</a:t>
            </a:r>
          </a:p>
          <a:p>
            <a:r>
              <a:rPr lang="en-US" dirty="0"/>
              <a:t>Hemodynamics</a:t>
            </a:r>
          </a:p>
          <a:p>
            <a:pPr lvl="1"/>
            <a:r>
              <a:rPr lang="en-US" dirty="0"/>
              <a:t>Tachycardic?</a:t>
            </a:r>
          </a:p>
          <a:p>
            <a:pPr lvl="1"/>
            <a:r>
              <a:rPr lang="en-US" dirty="0"/>
              <a:t>Hypotensive?</a:t>
            </a:r>
          </a:p>
          <a:p>
            <a:pPr lvl="1"/>
            <a:r>
              <a:rPr lang="en-US" dirty="0"/>
              <a:t>Orthostasis?</a:t>
            </a:r>
          </a:p>
          <a:p>
            <a:pPr lvl="1"/>
            <a:r>
              <a:rPr lang="en-US" dirty="0"/>
              <a:t>Shock index (HR/SBP)</a:t>
            </a:r>
          </a:p>
        </p:txBody>
      </p:sp>
    </p:spTree>
    <p:extLst>
      <p:ext uri="{BB962C8B-B14F-4D97-AF65-F5344CB8AC3E}">
        <p14:creationId xmlns:p14="http://schemas.microsoft.com/office/powerpoint/2010/main" val="3303684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547CF-982E-E560-E70A-68D77D5B12E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92DC96-7C65-44EE-E502-AB69429CD580}"/>
              </a:ext>
            </a:extLst>
          </p:cNvPr>
          <p:cNvSpPr>
            <a:spLocks noGrp="1"/>
          </p:cNvSpPr>
          <p:nvPr>
            <p:ph idx="1"/>
          </p:nvPr>
        </p:nvSpPr>
        <p:spPr/>
        <p:txBody>
          <a:bodyPr/>
          <a:lstStyle/>
          <a:p>
            <a:endParaRPr lang="en-US" dirty="0"/>
          </a:p>
          <a:p>
            <a:r>
              <a:rPr lang="en-US" dirty="0"/>
              <a:t>Hematemesis: points towards upper GIB</a:t>
            </a:r>
          </a:p>
          <a:p>
            <a:r>
              <a:rPr lang="en-US" dirty="0"/>
              <a:t>Coffee ground emesis: usually upper GIB</a:t>
            </a:r>
          </a:p>
          <a:p>
            <a:r>
              <a:rPr lang="en-US" dirty="0"/>
              <a:t>Melena: can be from UGIB or right colon bleed with slow transit</a:t>
            </a:r>
          </a:p>
          <a:p>
            <a:r>
              <a:rPr lang="en-US" dirty="0"/>
              <a:t>Hematochezia: usually implies lower GIB</a:t>
            </a:r>
          </a:p>
        </p:txBody>
      </p:sp>
    </p:spTree>
    <p:extLst>
      <p:ext uri="{BB962C8B-B14F-4D97-AF65-F5344CB8AC3E}">
        <p14:creationId xmlns:p14="http://schemas.microsoft.com/office/powerpoint/2010/main" val="403353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779F2-D3F9-4243-D500-4F02CECF3FD4}"/>
              </a:ext>
            </a:extLst>
          </p:cNvPr>
          <p:cNvSpPr>
            <a:spLocks noGrp="1"/>
          </p:cNvSpPr>
          <p:nvPr>
            <p:ph type="title"/>
          </p:nvPr>
        </p:nvSpPr>
        <p:spPr/>
        <p:txBody>
          <a:bodyPr/>
          <a:lstStyle/>
          <a:p>
            <a:r>
              <a:rPr lang="en-US" dirty="0"/>
              <a:t>Basics</a:t>
            </a:r>
          </a:p>
        </p:txBody>
      </p:sp>
      <p:sp>
        <p:nvSpPr>
          <p:cNvPr id="3" name="Content Placeholder 2">
            <a:extLst>
              <a:ext uri="{FF2B5EF4-FFF2-40B4-BE49-F238E27FC236}">
                <a16:creationId xmlns:a16="http://schemas.microsoft.com/office/drawing/2014/main" id="{0A448826-EB1A-3B88-AD59-04097A173BDF}"/>
              </a:ext>
            </a:extLst>
          </p:cNvPr>
          <p:cNvSpPr>
            <a:spLocks noGrp="1"/>
          </p:cNvSpPr>
          <p:nvPr>
            <p:ph idx="1"/>
          </p:nvPr>
        </p:nvSpPr>
        <p:spPr/>
        <p:txBody>
          <a:bodyPr/>
          <a:lstStyle/>
          <a:p>
            <a:r>
              <a:rPr lang="en-US" dirty="0"/>
              <a:t>Chemistries</a:t>
            </a:r>
          </a:p>
          <a:p>
            <a:r>
              <a:rPr lang="en-US" dirty="0"/>
              <a:t>CBC (serial)</a:t>
            </a:r>
          </a:p>
          <a:p>
            <a:r>
              <a:rPr lang="en-US" dirty="0"/>
              <a:t>PT/PTT, fibrinogen</a:t>
            </a:r>
          </a:p>
          <a:p>
            <a:r>
              <a:rPr lang="en-US" dirty="0"/>
              <a:t>Type and screen</a:t>
            </a:r>
          </a:p>
          <a:p>
            <a:r>
              <a:rPr lang="en-US" dirty="0"/>
              <a:t>2 large bore peripheral IV</a:t>
            </a:r>
          </a:p>
        </p:txBody>
      </p:sp>
    </p:spTree>
    <p:extLst>
      <p:ext uri="{BB962C8B-B14F-4D97-AF65-F5344CB8AC3E}">
        <p14:creationId xmlns:p14="http://schemas.microsoft.com/office/powerpoint/2010/main" val="685464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FE308-7177-0DCB-0491-55FA3970AD4A}"/>
              </a:ext>
            </a:extLst>
          </p:cNvPr>
          <p:cNvSpPr>
            <a:spLocks noGrp="1"/>
          </p:cNvSpPr>
          <p:nvPr>
            <p:ph type="title"/>
          </p:nvPr>
        </p:nvSpPr>
        <p:spPr/>
        <p:txBody>
          <a:bodyPr/>
          <a:lstStyle/>
          <a:p>
            <a:endParaRPr lang="en-US"/>
          </a:p>
        </p:txBody>
      </p:sp>
      <p:graphicFrame>
        <p:nvGraphicFramePr>
          <p:cNvPr id="4" name="Table 4">
            <a:extLst>
              <a:ext uri="{FF2B5EF4-FFF2-40B4-BE49-F238E27FC236}">
                <a16:creationId xmlns:a16="http://schemas.microsoft.com/office/drawing/2014/main" id="{A498388B-26F2-3A46-E86B-BD967898954E}"/>
              </a:ext>
            </a:extLst>
          </p:cNvPr>
          <p:cNvGraphicFramePr>
            <a:graphicFrameLocks noGrp="1"/>
          </p:cNvGraphicFramePr>
          <p:nvPr>
            <p:ph idx="1"/>
            <p:extLst>
              <p:ext uri="{D42A27DB-BD31-4B8C-83A1-F6EECF244321}">
                <p14:modId xmlns:p14="http://schemas.microsoft.com/office/powerpoint/2010/main" val="1913452859"/>
              </p:ext>
            </p:extLst>
          </p:nvPr>
        </p:nvGraphicFramePr>
        <p:xfrm>
          <a:off x="639763" y="1371600"/>
          <a:ext cx="10972800" cy="37490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549590687"/>
                    </a:ext>
                  </a:extLst>
                </a:gridCol>
                <a:gridCol w="2743200">
                  <a:extLst>
                    <a:ext uri="{9D8B030D-6E8A-4147-A177-3AD203B41FA5}">
                      <a16:colId xmlns:a16="http://schemas.microsoft.com/office/drawing/2014/main" val="3316842751"/>
                    </a:ext>
                  </a:extLst>
                </a:gridCol>
                <a:gridCol w="2743200">
                  <a:extLst>
                    <a:ext uri="{9D8B030D-6E8A-4147-A177-3AD203B41FA5}">
                      <a16:colId xmlns:a16="http://schemas.microsoft.com/office/drawing/2014/main" val="2232823642"/>
                    </a:ext>
                  </a:extLst>
                </a:gridCol>
                <a:gridCol w="2743200">
                  <a:extLst>
                    <a:ext uri="{9D8B030D-6E8A-4147-A177-3AD203B41FA5}">
                      <a16:colId xmlns:a16="http://schemas.microsoft.com/office/drawing/2014/main" val="731261639"/>
                    </a:ext>
                  </a:extLst>
                </a:gridCol>
              </a:tblGrid>
              <a:tr h="370840">
                <a:tc>
                  <a:txBody>
                    <a:bodyPr/>
                    <a:lstStyle/>
                    <a:p>
                      <a:r>
                        <a:rPr lang="en-US" dirty="0"/>
                        <a:t>Component</a:t>
                      </a:r>
                    </a:p>
                  </a:txBody>
                  <a:tcPr/>
                </a:tc>
                <a:tc>
                  <a:txBody>
                    <a:bodyPr/>
                    <a:lstStyle/>
                    <a:p>
                      <a:r>
                        <a:rPr lang="en-US" dirty="0"/>
                        <a:t>Monitoring</a:t>
                      </a:r>
                    </a:p>
                  </a:txBody>
                  <a:tcPr/>
                </a:tc>
                <a:tc>
                  <a:txBody>
                    <a:bodyPr/>
                    <a:lstStyle/>
                    <a:p>
                      <a:r>
                        <a:rPr lang="en-US" dirty="0"/>
                        <a:t>Goal</a:t>
                      </a:r>
                    </a:p>
                  </a:txBody>
                  <a:tcPr/>
                </a:tc>
                <a:tc>
                  <a:txBody>
                    <a:bodyPr/>
                    <a:lstStyle/>
                    <a:p>
                      <a:r>
                        <a:rPr lang="en-US" dirty="0"/>
                        <a:t>Effect</a:t>
                      </a:r>
                    </a:p>
                  </a:txBody>
                  <a:tcPr/>
                </a:tc>
                <a:extLst>
                  <a:ext uri="{0D108BD9-81ED-4DB2-BD59-A6C34878D82A}">
                    <a16:rowId xmlns:a16="http://schemas.microsoft.com/office/drawing/2014/main" val="2715034197"/>
                  </a:ext>
                </a:extLst>
              </a:tr>
              <a:tr h="370840">
                <a:tc>
                  <a:txBody>
                    <a:bodyPr/>
                    <a:lstStyle/>
                    <a:p>
                      <a:r>
                        <a:rPr lang="en-US" dirty="0"/>
                        <a:t>Packed red blood cells</a:t>
                      </a:r>
                    </a:p>
                  </a:txBody>
                  <a:tcPr/>
                </a:tc>
                <a:tc>
                  <a:txBody>
                    <a:bodyPr/>
                    <a:lstStyle/>
                    <a:p>
                      <a:r>
                        <a:rPr lang="en-US" dirty="0"/>
                        <a:t>Hemoglobin (Hgb)</a:t>
                      </a:r>
                    </a:p>
                  </a:txBody>
                  <a:tcPr/>
                </a:tc>
                <a:tc>
                  <a:txBody>
                    <a:bodyPr/>
                    <a:lstStyle/>
                    <a:p>
                      <a:r>
                        <a:rPr lang="en-US" dirty="0"/>
                        <a:t>&gt;7</a:t>
                      </a:r>
                    </a:p>
                  </a:txBody>
                  <a:tcPr/>
                </a:tc>
                <a:tc>
                  <a:txBody>
                    <a:bodyPr/>
                    <a:lstStyle/>
                    <a:p>
                      <a:r>
                        <a:rPr lang="en-US" dirty="0"/>
                        <a:t>Increase Hgb by 1 g/dL</a:t>
                      </a:r>
                    </a:p>
                  </a:txBody>
                  <a:tcPr/>
                </a:tc>
                <a:extLst>
                  <a:ext uri="{0D108BD9-81ED-4DB2-BD59-A6C34878D82A}">
                    <a16:rowId xmlns:a16="http://schemas.microsoft.com/office/drawing/2014/main" val="2745006627"/>
                  </a:ext>
                </a:extLst>
              </a:tr>
              <a:tr h="370840">
                <a:tc>
                  <a:txBody>
                    <a:bodyPr/>
                    <a:lstStyle/>
                    <a:p>
                      <a:r>
                        <a:rPr lang="en-US" dirty="0"/>
                        <a:t>Platelets</a:t>
                      </a:r>
                    </a:p>
                  </a:txBody>
                  <a:tcPr/>
                </a:tc>
                <a:tc>
                  <a:txBody>
                    <a:bodyPr/>
                    <a:lstStyle/>
                    <a:p>
                      <a:r>
                        <a:rPr lang="en-US" dirty="0"/>
                        <a:t>Platelets (</a:t>
                      </a:r>
                      <a:r>
                        <a:rPr lang="en-US" dirty="0" err="1"/>
                        <a:t>plt</a:t>
                      </a:r>
                      <a:r>
                        <a:rPr lang="en-US" dirty="0"/>
                        <a:t>)</a:t>
                      </a:r>
                    </a:p>
                  </a:txBody>
                  <a:tcPr/>
                </a:tc>
                <a:tc>
                  <a:txBody>
                    <a:bodyPr/>
                    <a:lstStyle/>
                    <a:p>
                      <a:r>
                        <a:rPr lang="en-US" dirty="0"/>
                        <a:t>&gt;50K with bleeding</a:t>
                      </a:r>
                    </a:p>
                  </a:txBody>
                  <a:tcPr/>
                </a:tc>
                <a:tc>
                  <a:txBody>
                    <a:bodyPr/>
                    <a:lstStyle/>
                    <a:p>
                      <a:r>
                        <a:rPr lang="en-US" dirty="0"/>
                        <a:t>1U/10kg should increase by 50k</a:t>
                      </a:r>
                    </a:p>
                  </a:txBody>
                  <a:tcPr/>
                </a:tc>
                <a:extLst>
                  <a:ext uri="{0D108BD9-81ED-4DB2-BD59-A6C34878D82A}">
                    <a16:rowId xmlns:a16="http://schemas.microsoft.com/office/drawing/2014/main" val="2642965005"/>
                  </a:ext>
                </a:extLst>
              </a:tr>
              <a:tr h="370840">
                <a:tc>
                  <a:txBody>
                    <a:bodyPr/>
                    <a:lstStyle/>
                    <a:p>
                      <a:r>
                        <a:rPr lang="en-US" dirty="0"/>
                        <a:t>Fresh Frozen Plasma (FFP)</a:t>
                      </a:r>
                    </a:p>
                  </a:txBody>
                  <a:tcPr/>
                </a:tc>
                <a:tc>
                  <a:txBody>
                    <a:bodyPr/>
                    <a:lstStyle/>
                    <a:p>
                      <a:r>
                        <a:rPr lang="en-US" dirty="0"/>
                        <a:t>INR</a:t>
                      </a:r>
                    </a:p>
                  </a:txBody>
                  <a:tcPr/>
                </a:tc>
                <a:tc>
                  <a:txBody>
                    <a:bodyPr/>
                    <a:lstStyle/>
                    <a:p>
                      <a:r>
                        <a:rPr lang="en-US" dirty="0"/>
                        <a:t>&lt;1.5 in active bleeding</a:t>
                      </a:r>
                    </a:p>
                  </a:txBody>
                  <a:tcPr/>
                </a:tc>
                <a:tc>
                  <a:txBody>
                    <a:bodyPr/>
                    <a:lstStyle/>
                    <a:p>
                      <a:r>
                        <a:rPr lang="en-US" dirty="0"/>
                        <a:t>20-30% increase in clotting factors</a:t>
                      </a:r>
                    </a:p>
                  </a:txBody>
                  <a:tcPr/>
                </a:tc>
                <a:extLst>
                  <a:ext uri="{0D108BD9-81ED-4DB2-BD59-A6C34878D82A}">
                    <a16:rowId xmlns:a16="http://schemas.microsoft.com/office/drawing/2014/main" val="496348807"/>
                  </a:ext>
                </a:extLst>
              </a:tr>
              <a:tr h="370840">
                <a:tc>
                  <a:txBody>
                    <a:bodyPr/>
                    <a:lstStyle/>
                    <a:p>
                      <a:r>
                        <a:rPr lang="en-US" dirty="0"/>
                        <a:t>Cryoprecipitate</a:t>
                      </a:r>
                    </a:p>
                  </a:txBody>
                  <a:tcPr/>
                </a:tc>
                <a:tc>
                  <a:txBody>
                    <a:bodyPr/>
                    <a:lstStyle/>
                    <a:p>
                      <a:r>
                        <a:rPr lang="en-US" dirty="0"/>
                        <a:t>Fibrinogen</a:t>
                      </a:r>
                    </a:p>
                  </a:txBody>
                  <a:tcPr/>
                </a:tc>
                <a:tc>
                  <a:txBody>
                    <a:bodyPr/>
                    <a:lstStyle/>
                    <a:p>
                      <a:r>
                        <a:rPr lang="en-US" dirty="0"/>
                        <a:t>&gt;100</a:t>
                      </a:r>
                    </a:p>
                  </a:txBody>
                  <a:tcPr/>
                </a:tc>
                <a:tc>
                  <a:txBody>
                    <a:bodyPr/>
                    <a:lstStyle/>
                    <a:p>
                      <a:r>
                        <a:rPr lang="en-US" dirty="0"/>
                        <a:t>Increase levels by 60-100mg/dL</a:t>
                      </a:r>
                    </a:p>
                  </a:txBody>
                  <a:tcPr/>
                </a:tc>
                <a:extLst>
                  <a:ext uri="{0D108BD9-81ED-4DB2-BD59-A6C34878D82A}">
                    <a16:rowId xmlns:a16="http://schemas.microsoft.com/office/drawing/2014/main" val="1213280043"/>
                  </a:ext>
                </a:extLst>
              </a:tr>
            </a:tbl>
          </a:graphicData>
        </a:graphic>
      </p:graphicFrame>
    </p:spTree>
    <p:extLst>
      <p:ext uri="{BB962C8B-B14F-4D97-AF65-F5344CB8AC3E}">
        <p14:creationId xmlns:p14="http://schemas.microsoft.com/office/powerpoint/2010/main" val="1605076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E7986-630A-A7F7-9A4B-165B904E874E}"/>
              </a:ext>
            </a:extLst>
          </p:cNvPr>
          <p:cNvSpPr>
            <a:spLocks noGrp="1"/>
          </p:cNvSpPr>
          <p:nvPr>
            <p:ph type="title"/>
          </p:nvPr>
        </p:nvSpPr>
        <p:spPr/>
        <p:txBody>
          <a:bodyPr/>
          <a:lstStyle/>
          <a:p>
            <a:r>
              <a:rPr lang="en-US" dirty="0"/>
              <a:t>Upper GI Bleeding</a:t>
            </a:r>
          </a:p>
        </p:txBody>
      </p:sp>
      <p:sp>
        <p:nvSpPr>
          <p:cNvPr id="3" name="Content Placeholder 2">
            <a:extLst>
              <a:ext uri="{FF2B5EF4-FFF2-40B4-BE49-F238E27FC236}">
                <a16:creationId xmlns:a16="http://schemas.microsoft.com/office/drawing/2014/main" id="{A16750BE-78F5-9837-0087-F85CC52E0C3F}"/>
              </a:ext>
            </a:extLst>
          </p:cNvPr>
          <p:cNvSpPr>
            <a:spLocks noGrp="1"/>
          </p:cNvSpPr>
          <p:nvPr>
            <p:ph idx="1"/>
          </p:nvPr>
        </p:nvSpPr>
        <p:spPr/>
        <p:txBody>
          <a:bodyPr/>
          <a:lstStyle/>
          <a:p>
            <a:r>
              <a:rPr lang="en-US" dirty="0"/>
              <a:t>Restrict transfusion of 7g/dL for hemodynamically stable patient</a:t>
            </a:r>
          </a:p>
          <a:p>
            <a:pPr lvl="1"/>
            <a:r>
              <a:rPr lang="en-US" dirty="0"/>
              <a:t>Goal of 8g/dL in those undergoing orthopedic or cardiac surgery with existing cardiovascular disease</a:t>
            </a:r>
          </a:p>
        </p:txBody>
      </p:sp>
    </p:spTree>
    <p:extLst>
      <p:ext uri="{BB962C8B-B14F-4D97-AF65-F5344CB8AC3E}">
        <p14:creationId xmlns:p14="http://schemas.microsoft.com/office/powerpoint/2010/main" val="3308732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42962-E087-E45C-BB83-2B14CBC83210}"/>
              </a:ext>
            </a:extLst>
          </p:cNvPr>
          <p:cNvSpPr>
            <a:spLocks noGrp="1"/>
          </p:cNvSpPr>
          <p:nvPr>
            <p:ph type="title"/>
          </p:nvPr>
        </p:nvSpPr>
        <p:spPr/>
        <p:txBody>
          <a:bodyPr/>
          <a:lstStyle/>
          <a:p>
            <a:r>
              <a:rPr lang="en-US" dirty="0"/>
              <a:t>Hemorrhagic Shock</a:t>
            </a:r>
          </a:p>
        </p:txBody>
      </p:sp>
      <p:sp>
        <p:nvSpPr>
          <p:cNvPr id="3" name="Content Placeholder 2">
            <a:extLst>
              <a:ext uri="{FF2B5EF4-FFF2-40B4-BE49-F238E27FC236}">
                <a16:creationId xmlns:a16="http://schemas.microsoft.com/office/drawing/2014/main" id="{AC4C6A66-EC01-A209-48E3-9B53382ADEF8}"/>
              </a:ext>
            </a:extLst>
          </p:cNvPr>
          <p:cNvSpPr>
            <a:spLocks noGrp="1"/>
          </p:cNvSpPr>
          <p:nvPr>
            <p:ph idx="1"/>
          </p:nvPr>
        </p:nvSpPr>
        <p:spPr/>
        <p:txBody>
          <a:bodyPr/>
          <a:lstStyle/>
          <a:p>
            <a:r>
              <a:rPr lang="en-US" dirty="0"/>
              <a:t>Acute blood loss causing hypoperfusion</a:t>
            </a:r>
          </a:p>
          <a:p>
            <a:r>
              <a:rPr lang="en-US" dirty="0"/>
              <a:t>CO = SV x HR</a:t>
            </a:r>
          </a:p>
        </p:txBody>
      </p:sp>
    </p:spTree>
    <p:extLst>
      <p:ext uri="{BB962C8B-B14F-4D97-AF65-F5344CB8AC3E}">
        <p14:creationId xmlns:p14="http://schemas.microsoft.com/office/powerpoint/2010/main" val="552345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283E-8834-095D-6CFC-6D0F1DCEC600}"/>
              </a:ext>
            </a:extLst>
          </p:cNvPr>
          <p:cNvSpPr>
            <a:spLocks noGrp="1"/>
          </p:cNvSpPr>
          <p:nvPr>
            <p:ph type="title"/>
          </p:nvPr>
        </p:nvSpPr>
        <p:spPr/>
        <p:txBody>
          <a:bodyPr/>
          <a:lstStyle/>
          <a:p>
            <a:r>
              <a:rPr lang="en-US" dirty="0"/>
              <a:t>Management</a:t>
            </a:r>
          </a:p>
        </p:txBody>
      </p:sp>
      <p:sp>
        <p:nvSpPr>
          <p:cNvPr id="3" name="Content Placeholder 2">
            <a:extLst>
              <a:ext uri="{FF2B5EF4-FFF2-40B4-BE49-F238E27FC236}">
                <a16:creationId xmlns:a16="http://schemas.microsoft.com/office/drawing/2014/main" id="{E8154CF8-065F-AB86-F819-723B9DE1E560}"/>
              </a:ext>
            </a:extLst>
          </p:cNvPr>
          <p:cNvSpPr>
            <a:spLocks noGrp="1"/>
          </p:cNvSpPr>
          <p:nvPr>
            <p:ph idx="1"/>
          </p:nvPr>
        </p:nvSpPr>
        <p:spPr/>
        <p:txBody>
          <a:bodyPr/>
          <a:lstStyle/>
          <a:p>
            <a:r>
              <a:rPr lang="en-US" dirty="0"/>
              <a:t>ABC</a:t>
            </a:r>
          </a:p>
          <a:p>
            <a:pPr lvl="1"/>
            <a:r>
              <a:rPr lang="en-US" dirty="0"/>
              <a:t>Airway </a:t>
            </a:r>
          </a:p>
          <a:p>
            <a:pPr lvl="1"/>
            <a:r>
              <a:rPr lang="en-US" dirty="0"/>
              <a:t>Breathing</a:t>
            </a:r>
          </a:p>
          <a:p>
            <a:pPr lvl="1"/>
            <a:r>
              <a:rPr lang="en-US" dirty="0"/>
              <a:t>Circulation</a:t>
            </a:r>
          </a:p>
          <a:p>
            <a:r>
              <a:rPr lang="en-US" dirty="0"/>
              <a:t>2 large bore IVs at all times</a:t>
            </a:r>
          </a:p>
          <a:p>
            <a:pPr lvl="1"/>
            <a:r>
              <a:rPr lang="en-US" dirty="0"/>
              <a:t>The large diameter and shorter length makes ideal for quick transfusions</a:t>
            </a:r>
          </a:p>
        </p:txBody>
      </p:sp>
    </p:spTree>
    <p:extLst>
      <p:ext uri="{BB962C8B-B14F-4D97-AF65-F5344CB8AC3E}">
        <p14:creationId xmlns:p14="http://schemas.microsoft.com/office/powerpoint/2010/main" val="3807831438"/>
      </p:ext>
    </p:extLst>
  </p:cSld>
  <p:clrMapOvr>
    <a:masterClrMapping/>
  </p:clrMapOvr>
</p:sld>
</file>

<file path=ppt/theme/theme1.xml><?xml version="1.0" encoding="utf-8"?>
<a:theme xmlns:a="http://schemas.openxmlformats.org/drawingml/2006/main" name="1_Default Design">
  <a:themeElements>
    <a:clrScheme name="Default Design 15">
      <a:dk1>
        <a:srgbClr val="4D4D4D"/>
      </a:dk1>
      <a:lt1>
        <a:srgbClr val="FFFFFF"/>
      </a:lt1>
      <a:dk2>
        <a:srgbClr val="007836"/>
      </a:dk2>
      <a:lt2>
        <a:srgbClr val="808080"/>
      </a:lt2>
      <a:accent1>
        <a:srgbClr val="77B800"/>
      </a:accent1>
      <a:accent2>
        <a:srgbClr val="D25D1C"/>
      </a:accent2>
      <a:accent3>
        <a:srgbClr val="FFFFFF"/>
      </a:accent3>
      <a:accent4>
        <a:srgbClr val="404040"/>
      </a:accent4>
      <a:accent5>
        <a:srgbClr val="BDD8AA"/>
      </a:accent5>
      <a:accent6>
        <a:srgbClr val="BE5318"/>
      </a:accent6>
      <a:hlink>
        <a:srgbClr val="2A6EBB"/>
      </a:hlink>
      <a:folHlink>
        <a:srgbClr val="B6B28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3333"/>
        </a:dk1>
        <a:lt1>
          <a:srgbClr val="FFFFFF"/>
        </a:lt1>
        <a:dk2>
          <a:srgbClr val="000000"/>
        </a:dk2>
        <a:lt2>
          <a:srgbClr val="808080"/>
        </a:lt2>
        <a:accent1>
          <a:srgbClr val="007836"/>
        </a:accent1>
        <a:accent2>
          <a:srgbClr val="77B800"/>
        </a:accent2>
        <a:accent3>
          <a:srgbClr val="FFFFFF"/>
        </a:accent3>
        <a:accent4>
          <a:srgbClr val="2A2A2A"/>
        </a:accent4>
        <a:accent5>
          <a:srgbClr val="AABEAE"/>
        </a:accent5>
        <a:accent6>
          <a:srgbClr val="6BA600"/>
        </a:accent6>
        <a:hlink>
          <a:srgbClr val="D25D1C"/>
        </a:hlink>
        <a:folHlink>
          <a:srgbClr val="B6B28E"/>
        </a:folHlink>
      </a:clrScheme>
      <a:clrMap bg1="lt1" tx1="dk1" bg2="lt2" tx2="dk2" accent1="accent1" accent2="accent2" accent3="accent3" accent4="accent4" accent5="accent5" accent6="accent6" hlink="hlink" folHlink="folHlink"/>
    </a:extraClrScheme>
    <a:extraClrScheme>
      <a:clrScheme name="Default Design 14">
        <a:dk1>
          <a:srgbClr val="4D4D4D"/>
        </a:dk1>
        <a:lt1>
          <a:srgbClr val="FFFFFF"/>
        </a:lt1>
        <a:dk2>
          <a:srgbClr val="007836"/>
        </a:dk2>
        <a:lt2>
          <a:srgbClr val="808080"/>
        </a:lt2>
        <a:accent1>
          <a:srgbClr val="77B800"/>
        </a:accent1>
        <a:accent2>
          <a:srgbClr val="B6B28E"/>
        </a:accent2>
        <a:accent3>
          <a:srgbClr val="FFFFFF"/>
        </a:accent3>
        <a:accent4>
          <a:srgbClr val="404040"/>
        </a:accent4>
        <a:accent5>
          <a:srgbClr val="BDD8AA"/>
        </a:accent5>
        <a:accent6>
          <a:srgbClr val="A5A180"/>
        </a:accent6>
        <a:hlink>
          <a:srgbClr val="2A6EBB"/>
        </a:hlink>
        <a:folHlink>
          <a:srgbClr val="D25D1C"/>
        </a:folHlink>
      </a:clrScheme>
      <a:clrMap bg1="lt1" tx1="dk1" bg2="lt2" tx2="dk2" accent1="accent1" accent2="accent2" accent3="accent3" accent4="accent4" accent5="accent5" accent6="accent6" hlink="hlink" folHlink="folHlink"/>
    </a:extraClrScheme>
    <a:extraClrScheme>
      <a:clrScheme name="Default Design 15">
        <a:dk1>
          <a:srgbClr val="4D4D4D"/>
        </a:dk1>
        <a:lt1>
          <a:srgbClr val="FFFFFF"/>
        </a:lt1>
        <a:dk2>
          <a:srgbClr val="007836"/>
        </a:dk2>
        <a:lt2>
          <a:srgbClr val="808080"/>
        </a:lt2>
        <a:accent1>
          <a:srgbClr val="77B800"/>
        </a:accent1>
        <a:accent2>
          <a:srgbClr val="D25D1C"/>
        </a:accent2>
        <a:accent3>
          <a:srgbClr val="FFFFFF"/>
        </a:accent3>
        <a:accent4>
          <a:srgbClr val="404040"/>
        </a:accent4>
        <a:accent5>
          <a:srgbClr val="BDD8AA"/>
        </a:accent5>
        <a:accent6>
          <a:srgbClr val="BE5318"/>
        </a:accent6>
        <a:hlink>
          <a:srgbClr val="2A6EBB"/>
        </a:hlink>
        <a:folHlink>
          <a:srgbClr val="B6B28E"/>
        </a:folHlink>
      </a:clrScheme>
      <a:clrMap bg1="lt1" tx1="dk1" bg2="lt2" tx2="dk2" accent1="accent1" accent2="accent2" accent3="accent3" accent4="accent4" accent5="accent5" accent6="accent6" hlink="hlink" folHlink="folHlink"/>
    </a:extraClrScheme>
    <a:extraClrScheme>
      <a:clrScheme name="Default Design 16">
        <a:dk1>
          <a:srgbClr val="4D4D4D"/>
        </a:dk1>
        <a:lt1>
          <a:srgbClr val="FFFFFF"/>
        </a:lt1>
        <a:dk2>
          <a:srgbClr val="007836"/>
        </a:dk2>
        <a:lt2>
          <a:srgbClr val="808080"/>
        </a:lt2>
        <a:accent1>
          <a:srgbClr val="77B800"/>
        </a:accent1>
        <a:accent2>
          <a:srgbClr val="B6B28E"/>
        </a:accent2>
        <a:accent3>
          <a:srgbClr val="FFFFFF"/>
        </a:accent3>
        <a:accent4>
          <a:srgbClr val="404040"/>
        </a:accent4>
        <a:accent5>
          <a:srgbClr val="BDD8AA"/>
        </a:accent5>
        <a:accent6>
          <a:srgbClr val="A5A180"/>
        </a:accent6>
        <a:hlink>
          <a:srgbClr val="D25D1C"/>
        </a:hlink>
        <a:folHlink>
          <a:srgbClr val="2A6EB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1B78386-6889-7C4C-B76F-4437F9BC6E25}" vid="{54A0EDEB-E601-8547-9AC0-9368261234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D0FD2B8554954CB11E4C60ABFF446C" ma:contentTypeVersion="12" ma:contentTypeDescription="Create a new document." ma:contentTypeScope="" ma:versionID="7afb4560537c5f1f2f5a52ad6471dd99">
  <xsd:schema xmlns:xsd="http://www.w3.org/2001/XMLSchema" xmlns:xs="http://www.w3.org/2001/XMLSchema" xmlns:p="http://schemas.microsoft.com/office/2006/metadata/properties" xmlns:ns2="73f7a023-ce52-4874-84e2-b6486d4b084a" xmlns:ns3="1e6f4290-889b-4e5f-9418-821d5f5fc46c" targetNamespace="http://schemas.microsoft.com/office/2006/metadata/properties" ma:root="true" ma:fieldsID="dff13621e0c3d85a70ee2bd5d1cbcf81" ns2:_="" ns3:_="">
    <xsd:import namespace="73f7a023-ce52-4874-84e2-b6486d4b084a"/>
    <xsd:import namespace="1e6f4290-889b-4e5f-9418-821d5f5fc46c"/>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f7a023-ce52-4874-84e2-b6486d4b08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e4905b0-f2ec-4716-b0a2-0e3302073600"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e6f4290-889b-4e5f-9418-821d5f5fc46c"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78b9095-dbe7-40a6-87d6-4fe963c41cb4}" ma:internalName="TaxCatchAll" ma:showField="CatchAllData" ma:web="1e6f4290-889b-4e5f-9418-821d5f5fc46c">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e6f4290-889b-4e5f-9418-821d5f5fc46c" xsi:nil="true"/>
    <lcf76f155ced4ddcb4097134ff3c332f xmlns="73f7a023-ce52-4874-84e2-b6486d4b084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C1D185A-CC3F-4DF5-BF6F-0E02DE5F6614}"/>
</file>

<file path=customXml/itemProps2.xml><?xml version="1.0" encoding="utf-8"?>
<ds:datastoreItem xmlns:ds="http://schemas.openxmlformats.org/officeDocument/2006/customXml" ds:itemID="{8C09BF29-1E5C-4190-9553-CF7A6E5545BB}"/>
</file>

<file path=customXml/itemProps3.xml><?xml version="1.0" encoding="utf-8"?>
<ds:datastoreItem xmlns:ds="http://schemas.openxmlformats.org/officeDocument/2006/customXml" ds:itemID="{92629AEE-404E-4FC1-9721-9C4F44BC2902}"/>
</file>

<file path=docProps/app.xml><?xml version="1.0" encoding="utf-8"?>
<Properties xmlns="http://schemas.openxmlformats.org/officeDocument/2006/extended-properties" xmlns:vt="http://schemas.openxmlformats.org/officeDocument/2006/docPropsVTypes">
  <Template>Mirro Center Template</Template>
  <TotalTime>6454</TotalTime>
  <Words>2811</Words>
  <Application>Microsoft Macintosh PowerPoint</Application>
  <PresentationFormat>Widescreen</PresentationFormat>
  <Paragraphs>161</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Lato</vt:lpstr>
      <vt:lpstr>Symbol</vt:lpstr>
      <vt:lpstr>Times New Roman</vt:lpstr>
      <vt:lpstr>Wingdings</vt:lpstr>
      <vt:lpstr>1_Default Design</vt:lpstr>
      <vt:lpstr>Hemorrhagic Shock</vt:lpstr>
      <vt:lpstr>Objectives</vt:lpstr>
      <vt:lpstr>Gastrointestinal Bleeding</vt:lpstr>
      <vt:lpstr>PowerPoint Presentation</vt:lpstr>
      <vt:lpstr>Basics</vt:lpstr>
      <vt:lpstr>PowerPoint Presentation</vt:lpstr>
      <vt:lpstr>Upper GI Bleeding</vt:lpstr>
      <vt:lpstr>Hemorrhagic Shock</vt:lpstr>
      <vt:lpstr>Management</vt:lpstr>
      <vt:lpstr>Massive Transfusion</vt:lpstr>
      <vt:lpstr>Role of TXA?</vt:lpstr>
      <vt:lpstr>Thromboelastography (TEG)</vt:lpstr>
      <vt:lpstr>PowerPoint Presentation</vt:lpstr>
      <vt:lpstr>Guidelines</vt:lpstr>
      <vt:lpstr>Wrap Up Points</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Donna Cota</dc:creator>
  <cp:lastModifiedBy>Kayla Doran</cp:lastModifiedBy>
  <cp:revision>14</cp:revision>
  <dcterms:created xsi:type="dcterms:W3CDTF">2022-06-25T21:57:26Z</dcterms:created>
  <dcterms:modified xsi:type="dcterms:W3CDTF">2022-08-06T02:47:33Z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0x01010099D0FD2B8554954CB11E4C60ABFF446C</vt:lpwstr>
  </property>
</Properties>
</file>